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72" r:id="rId3"/>
  </p:sldMasterIdLst>
  <p:sldIdLst>
    <p:sldId id="256" r:id="rId4"/>
    <p:sldId id="257" r:id="rId5"/>
    <p:sldId id="294" r:id="rId6"/>
    <p:sldId id="295" r:id="rId7"/>
    <p:sldId id="285" r:id="rId8"/>
    <p:sldId id="299" r:id="rId9"/>
    <p:sldId id="259" r:id="rId10"/>
    <p:sldId id="262" r:id="rId11"/>
    <p:sldId id="296" r:id="rId12"/>
    <p:sldId id="289" r:id="rId13"/>
    <p:sldId id="290" r:id="rId14"/>
    <p:sldId id="291" r:id="rId15"/>
    <p:sldId id="300" r:id="rId16"/>
    <p:sldId id="301" r:id="rId17"/>
    <p:sldId id="302" r:id="rId18"/>
    <p:sldId id="284" r:id="rId19"/>
    <p:sldId id="263" r:id="rId20"/>
    <p:sldId id="265" r:id="rId21"/>
    <p:sldId id="266" r:id="rId22"/>
    <p:sldId id="297" r:id="rId23"/>
    <p:sldId id="267" r:id="rId24"/>
    <p:sldId id="298" r:id="rId25"/>
    <p:sldId id="286" r:id="rId26"/>
    <p:sldId id="268" r:id="rId27"/>
    <p:sldId id="269" r:id="rId28"/>
    <p:sldId id="287" r:id="rId29"/>
    <p:sldId id="270" r:id="rId30"/>
    <p:sldId id="271" r:id="rId31"/>
    <p:sldId id="272" r:id="rId32"/>
    <p:sldId id="273" r:id="rId33"/>
    <p:sldId id="274" r:id="rId34"/>
    <p:sldId id="275" r:id="rId35"/>
    <p:sldId id="276" r:id="rId36"/>
    <p:sldId id="277" r:id="rId37"/>
    <p:sldId id="278" r:id="rId38"/>
    <p:sldId id="280" r:id="rId39"/>
    <p:sldId id="279" r:id="rId40"/>
    <p:sldId id="292" r:id="rId41"/>
    <p:sldId id="293"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5"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4/18/2022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409111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4/18/2022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6195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4/18/2022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31451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7206-F964-4D7D-BE6B-698865654D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4CCAE0-F892-4C43-90E8-A276499E5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756EA-E97A-45F5-A123-107AAE2E8A97}"/>
              </a:ext>
            </a:extLst>
          </p:cNvPr>
          <p:cNvSpPr>
            <a:spLocks noGrp="1"/>
          </p:cNvSpPr>
          <p:nvPr>
            <p:ph type="dt" sz="half" idx="10"/>
          </p:nvPr>
        </p:nvSpPr>
        <p:spPr/>
        <p:txBody>
          <a:bodyPr/>
          <a:lstStyle/>
          <a:p>
            <a:fld id="{8E0A7BE3-DAC4-435D-B7CA-84FA4E27417A}" type="datetimeFigureOut">
              <a:rPr lang="en-IN" smtClean="0"/>
              <a:t>18-04-2022</a:t>
            </a:fld>
            <a:endParaRPr lang="en-IN"/>
          </a:p>
        </p:txBody>
      </p:sp>
      <p:sp>
        <p:nvSpPr>
          <p:cNvPr id="5" name="Footer Placeholder 4">
            <a:extLst>
              <a:ext uri="{FF2B5EF4-FFF2-40B4-BE49-F238E27FC236}">
                <a16:creationId xmlns:a16="http://schemas.microsoft.com/office/drawing/2014/main" id="{80B56CAE-421A-4B03-8F50-53F054BBA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C0C380-52B9-45C0-8F75-6A197A3C1C90}"/>
              </a:ext>
            </a:extLst>
          </p:cNvPr>
          <p:cNvSpPr>
            <a:spLocks noGrp="1"/>
          </p:cNvSpPr>
          <p:nvPr>
            <p:ph type="sldNum" sz="quarter" idx="12"/>
          </p:nvPr>
        </p:nvSpPr>
        <p:spPr/>
        <p:txBody>
          <a:bodyPr/>
          <a:lstStyle/>
          <a:p>
            <a:fld id="{D4313B4A-7F5A-4AA7-9E0E-27A21437CADC}" type="slidenum">
              <a:rPr lang="en-IN" smtClean="0"/>
              <a:t>‹#›</a:t>
            </a:fld>
            <a:endParaRPr lang="en-IN"/>
          </a:p>
        </p:txBody>
      </p:sp>
    </p:spTree>
    <p:extLst>
      <p:ext uri="{BB962C8B-B14F-4D97-AF65-F5344CB8AC3E}">
        <p14:creationId xmlns:p14="http://schemas.microsoft.com/office/powerpoint/2010/main" val="3735468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CFF4-279A-4103-A14C-A5ECFBA10E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5A44A2-CC45-4A7E-8269-E9C2318CB687}"/>
              </a:ext>
            </a:extLst>
          </p:cNvPr>
          <p:cNvSpPr>
            <a:spLocks noGrp="1"/>
          </p:cNvSpPr>
          <p:nvPr>
            <p:ph type="dt" sz="half" idx="10"/>
          </p:nvPr>
        </p:nvSpPr>
        <p:spPr/>
        <p:txBody>
          <a:bodyPr/>
          <a:lstStyle/>
          <a:p>
            <a:fld id="{8E0A7BE3-DAC4-435D-B7CA-84FA4E27417A}" type="datetimeFigureOut">
              <a:rPr lang="en-IN" smtClean="0"/>
              <a:t>18-04-2022</a:t>
            </a:fld>
            <a:endParaRPr lang="en-IN"/>
          </a:p>
        </p:txBody>
      </p:sp>
      <p:sp>
        <p:nvSpPr>
          <p:cNvPr id="4" name="Footer Placeholder 3">
            <a:extLst>
              <a:ext uri="{FF2B5EF4-FFF2-40B4-BE49-F238E27FC236}">
                <a16:creationId xmlns:a16="http://schemas.microsoft.com/office/drawing/2014/main" id="{39D004BD-B3CE-4558-A967-4AB7660215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CC8A96-9544-4735-B6BD-F9BF3BC9ABDD}"/>
              </a:ext>
            </a:extLst>
          </p:cNvPr>
          <p:cNvSpPr>
            <a:spLocks noGrp="1"/>
          </p:cNvSpPr>
          <p:nvPr>
            <p:ph type="sldNum" sz="quarter" idx="12"/>
          </p:nvPr>
        </p:nvSpPr>
        <p:spPr/>
        <p:txBody>
          <a:bodyPr/>
          <a:lstStyle/>
          <a:p>
            <a:fld id="{D4313B4A-7F5A-4AA7-9E0E-27A21437CADC}" type="slidenum">
              <a:rPr lang="en-IN" smtClean="0"/>
              <a:t>‹#›</a:t>
            </a:fld>
            <a:endParaRPr lang="en-IN"/>
          </a:p>
        </p:txBody>
      </p:sp>
    </p:spTree>
    <p:extLst>
      <p:ext uri="{BB962C8B-B14F-4D97-AF65-F5344CB8AC3E}">
        <p14:creationId xmlns:p14="http://schemas.microsoft.com/office/powerpoint/2010/main" val="83540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8B79-882C-407F-B9D0-2760F6DF9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BDC0A2-D1B3-4943-9664-9ABA9EA51E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216355-1867-412F-A135-0164C792404E}"/>
              </a:ext>
            </a:extLst>
          </p:cNvPr>
          <p:cNvSpPr>
            <a:spLocks noGrp="1"/>
          </p:cNvSpPr>
          <p:nvPr>
            <p:ph type="dt" sz="half" idx="10"/>
          </p:nvPr>
        </p:nvSpPr>
        <p:spPr/>
        <p:txBody>
          <a:bodyPr/>
          <a:lstStyle/>
          <a:p>
            <a:fld id="{7CF0BCE0-945C-4FDF-95A1-2149B1FF5B83}" type="datetimeFigureOut">
              <a:rPr lang="en-US" smtClean="0"/>
              <a:t>4/18/2022</a:t>
            </a:fld>
            <a:endParaRPr lang="en-US"/>
          </a:p>
        </p:txBody>
      </p:sp>
      <p:sp>
        <p:nvSpPr>
          <p:cNvPr id="5" name="Footer Placeholder 4">
            <a:extLst>
              <a:ext uri="{FF2B5EF4-FFF2-40B4-BE49-F238E27FC236}">
                <a16:creationId xmlns:a16="http://schemas.microsoft.com/office/drawing/2014/main" id="{9DFCAB05-4A64-4A31-9266-0F0EE21DB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A2394-54A0-45BF-A577-1783A772AC0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8461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4/18/2022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16652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4/18/2022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7306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4/18/2022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1221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4/18/2022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1521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4/18/2022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6375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4/18/2022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9514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4/18/2022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5139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4/18/2022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006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4/18/2022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39737468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B4992E-DB75-4A54-BC5E-03CCF4D9B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48FDFE-A657-4EB1-9036-212912CF8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A3C97F-F5AA-4136-98FA-A57E3F8BC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A7BE3-DAC4-435D-B7CA-84FA4E27417A}" type="datetimeFigureOut">
              <a:rPr lang="en-IN" smtClean="0"/>
              <a:t>18-04-2022</a:t>
            </a:fld>
            <a:endParaRPr lang="en-IN"/>
          </a:p>
        </p:txBody>
      </p:sp>
      <p:sp>
        <p:nvSpPr>
          <p:cNvPr id="5" name="Footer Placeholder 4">
            <a:extLst>
              <a:ext uri="{FF2B5EF4-FFF2-40B4-BE49-F238E27FC236}">
                <a16:creationId xmlns:a16="http://schemas.microsoft.com/office/drawing/2014/main" id="{08C7F5FE-532B-4872-A4F6-0F5532AAB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DC338F-8C62-49EF-B477-4E0FD19583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3B4A-7F5A-4AA7-9E0E-27A21437CADC}" type="slidenum">
              <a:rPr lang="en-IN" smtClean="0"/>
              <a:t>‹#›</a:t>
            </a:fld>
            <a:endParaRPr lang="en-IN"/>
          </a:p>
        </p:txBody>
      </p:sp>
    </p:spTree>
    <p:extLst>
      <p:ext uri="{BB962C8B-B14F-4D97-AF65-F5344CB8AC3E}">
        <p14:creationId xmlns:p14="http://schemas.microsoft.com/office/powerpoint/2010/main" val="2489382615"/>
      </p:ext>
    </p:extLst>
  </p:cSld>
  <p:clrMap bg1="lt1" tx1="dk1" bg2="lt2" tx2="dk2" accent1="accent1" accent2="accent2" accent3="accent3" accent4="accent4" accent5="accent5" accent6="accent6" hlink="hlink" folHlink="folHlink"/>
  <p:sldLayoutIdLst>
    <p:sldLayoutId id="2147483650"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673721-F9BE-4CAE-A6C6-48103AFFA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36945D-FF6B-4D70-8366-359F4D12C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5912C7-E91F-4184-BC1D-CD2338E865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7CF0BCE0-945C-4FDF-95A1-2149B1FF5B83}" type="datetimeFigureOut">
              <a:rPr lang="en-US" smtClean="0"/>
              <a:pPr algn="r"/>
              <a:t>4/18/2022</a:t>
            </a:fld>
            <a:endParaRPr lang="en-US" dirty="0"/>
          </a:p>
        </p:txBody>
      </p:sp>
      <p:sp>
        <p:nvSpPr>
          <p:cNvPr id="5" name="Footer Placeholder 4">
            <a:extLst>
              <a:ext uri="{FF2B5EF4-FFF2-40B4-BE49-F238E27FC236}">
                <a16:creationId xmlns:a16="http://schemas.microsoft.com/office/drawing/2014/main" id="{362861C6-AD36-4333-B328-E44BCD3A4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34EAB3D4-29F6-4168-8285-AE0B823B8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699879397"/>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RaghavendraReddy960/Differential-project"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94B4C28F-32E8-DC28-881B-597B79D7D0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D2A53-40A0-452B-9A46-DB453632DD1C}"/>
              </a:ext>
            </a:extLst>
          </p:cNvPr>
          <p:cNvSpPr>
            <a:spLocks noGrp="1"/>
          </p:cNvSpPr>
          <p:nvPr>
            <p:ph type="ctrTitle"/>
          </p:nvPr>
        </p:nvSpPr>
        <p:spPr>
          <a:xfrm>
            <a:off x="3390900" y="2516094"/>
            <a:ext cx="5448300" cy="1057099"/>
          </a:xfrm>
        </p:spPr>
        <p:txBody>
          <a:bodyPr>
            <a:normAutofit/>
          </a:bodyPr>
          <a:lstStyle/>
          <a:p>
            <a:r>
              <a:rPr lang="en-IN" sz="2200">
                <a:solidFill>
                  <a:schemeClr val="bg2"/>
                </a:solidFill>
              </a:rPr>
              <a:t>Numerical methods for solving differential Equations</a:t>
            </a:r>
          </a:p>
        </p:txBody>
      </p:sp>
      <p:sp>
        <p:nvSpPr>
          <p:cNvPr id="3" name="Subtitle 2">
            <a:extLst>
              <a:ext uri="{FF2B5EF4-FFF2-40B4-BE49-F238E27FC236}">
                <a16:creationId xmlns:a16="http://schemas.microsoft.com/office/drawing/2014/main" id="{E3A9B30E-88E0-49A7-9776-B8EF4C4E540E}"/>
              </a:ext>
            </a:extLst>
          </p:cNvPr>
          <p:cNvSpPr>
            <a:spLocks noGrp="1"/>
          </p:cNvSpPr>
          <p:nvPr>
            <p:ph type="subTitle" idx="1"/>
          </p:nvPr>
        </p:nvSpPr>
        <p:spPr>
          <a:xfrm>
            <a:off x="3390900" y="3713871"/>
            <a:ext cx="5448300" cy="750554"/>
          </a:xfrm>
        </p:spPr>
        <p:txBody>
          <a:bodyPr>
            <a:normAutofit/>
          </a:bodyPr>
          <a:lstStyle/>
          <a:p>
            <a:r>
              <a:rPr lang="en-IN" sz="2000">
                <a:solidFill>
                  <a:schemeClr val="bg1"/>
                </a:solidFill>
              </a:rPr>
              <a:t>(With Programming Component)</a:t>
            </a:r>
          </a:p>
        </p:txBody>
      </p:sp>
    </p:spTree>
    <p:extLst>
      <p:ext uri="{BB962C8B-B14F-4D97-AF65-F5344CB8AC3E}">
        <p14:creationId xmlns:p14="http://schemas.microsoft.com/office/powerpoint/2010/main" val="372657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8266A-B862-4EF1-AEBE-02002F9E0BE9}"/>
              </a:ext>
            </a:extLst>
          </p:cNvPr>
          <p:cNvSpPr>
            <a:spLocks noGrp="1"/>
          </p:cNvSpPr>
          <p:nvPr>
            <p:ph type="title"/>
          </p:nvPr>
        </p:nvSpPr>
        <p:spPr>
          <a:xfrm>
            <a:off x="2057400" y="1371599"/>
            <a:ext cx="8115300" cy="2339633"/>
          </a:xfrm>
        </p:spPr>
        <p:txBody>
          <a:bodyPr vert="horz" lIns="91440" tIns="45720" rIns="91440" bIns="45720" rtlCol="0" anchor="b">
            <a:normAutofit/>
          </a:bodyPr>
          <a:lstStyle/>
          <a:p>
            <a:pPr algn="ctr"/>
            <a:r>
              <a:rPr lang="en-US" sz="4000" kern="1200" cap="all" spc="300" baseline="0" dirty="0">
                <a:solidFill>
                  <a:schemeClr val="tx2"/>
                </a:solidFill>
                <a:latin typeface="+mj-lt"/>
                <a:ea typeface="+mj-ea"/>
                <a:cs typeface="+mj-cs"/>
              </a:rPr>
              <a:t>Backward Euler </a:t>
            </a:r>
            <a:r>
              <a:rPr lang="en-US" sz="4000" kern="1200" cap="all" spc="300" baseline="0" dirty="0" err="1">
                <a:solidFill>
                  <a:schemeClr val="tx2"/>
                </a:solidFill>
                <a:latin typeface="+mj-lt"/>
                <a:ea typeface="+mj-ea"/>
                <a:cs typeface="+mj-cs"/>
              </a:rPr>
              <a:t>mEthod</a:t>
            </a:r>
            <a:endParaRPr lang="en-US" sz="4000" kern="1200" cap="all" spc="300" baseline="0" dirty="0">
              <a:solidFill>
                <a:schemeClr val="tx2"/>
              </a:solidFill>
              <a:latin typeface="+mj-lt"/>
              <a:ea typeface="+mj-ea"/>
              <a:cs typeface="+mj-cs"/>
            </a:endParaRPr>
          </a:p>
        </p:txBody>
      </p:sp>
    </p:spTree>
    <p:extLst>
      <p:ext uri="{BB962C8B-B14F-4D97-AF65-F5344CB8AC3E}">
        <p14:creationId xmlns:p14="http://schemas.microsoft.com/office/powerpoint/2010/main" val="25797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D248-FACE-4639-A76A-81C30733515C}"/>
              </a:ext>
            </a:extLst>
          </p:cNvPr>
          <p:cNvSpPr>
            <a:spLocks noGrp="1"/>
          </p:cNvSpPr>
          <p:nvPr>
            <p:ph type="title"/>
          </p:nvPr>
        </p:nvSpPr>
        <p:spPr/>
        <p:txBody>
          <a:bodyPr/>
          <a:lstStyle/>
          <a:p>
            <a:r>
              <a:rPr lang="en-US" dirty="0"/>
              <a:t>Backward Euler method</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D76630-E669-4241-8A0C-D9CF095174DF}"/>
                  </a:ext>
                </a:extLst>
              </p:cNvPr>
              <p:cNvSpPr>
                <a:spLocks noGrp="1"/>
              </p:cNvSpPr>
              <p:nvPr>
                <p:ph idx="1"/>
              </p:nvPr>
            </p:nvSpPr>
            <p:spPr/>
            <p:txBody>
              <a:bodyPr/>
              <a:lstStyle/>
              <a:p>
                <a:r>
                  <a:rPr lang="en-US" dirty="0"/>
                  <a:t>This method is similar to that of Eulers method               instead if using</a:t>
                </a:r>
              </a:p>
              <a:p>
                <a:pPr marL="0" indent="0">
                  <a:buNone/>
                </a:pPr>
                <a:r>
                  <a:rPr lang="en-US" dirty="0"/>
                  <a:t>                        which generates an algebraic expressing in which we need to</a:t>
                </a:r>
              </a:p>
              <a:p>
                <a:pPr marL="0" indent="0">
                  <a:buNone/>
                </a:pPr>
                <a:r>
                  <a:rPr lang="en-US" dirty="0"/>
                  <a:t> solve the value of      . </a:t>
                </a:r>
              </a:p>
              <a:p>
                <a:pPr marL="0" indent="0">
                  <a:buNone/>
                </a:pPr>
                <a:endParaRPr lang="en-US" dirty="0"/>
              </a:p>
              <a:p>
                <a:pPr marL="0" indent="0">
                  <a:buNone/>
                </a:pPr>
                <a:endParaRPr lang="en-US" dirty="0"/>
              </a:p>
              <a:p>
                <a:r>
                  <a:rPr lang="en-US" dirty="0"/>
                  <a:t>The local truncation error (defined as the error made in one step) of the backward Euler Method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EAD76630-E669-4241-8A0C-D9CF095174DF}"/>
                  </a:ext>
                </a:extLst>
              </p:cNvPr>
              <p:cNvSpPr>
                <a:spLocks noGrp="1" noRot="1" noChangeAspect="1" noMove="1" noResize="1" noEditPoints="1" noAdjustHandles="1" noChangeArrowheads="1" noChangeShapeType="1" noTextEdit="1"/>
              </p:cNvSpPr>
              <p:nvPr>
                <p:ph idx="1"/>
              </p:nvPr>
            </p:nvSpPr>
            <p:spPr>
              <a:blipFill>
                <a:blip r:embed="rId2"/>
                <a:stretch>
                  <a:fillRect l="-321" t="-1244"/>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16EF2F8A-5984-4656-BAFC-50FE813B9E0C}"/>
              </a:ext>
            </a:extLst>
          </p:cNvPr>
          <p:cNvPicPr>
            <a:picLocks/>
          </p:cNvPicPr>
          <p:nvPr/>
        </p:nvPicPr>
        <p:blipFill>
          <a:blip r:embed="rId3"/>
          <a:stretch>
            <a:fillRect/>
          </a:stretch>
        </p:blipFill>
        <p:spPr>
          <a:xfrm>
            <a:off x="7534689" y="2353089"/>
            <a:ext cx="1020921" cy="277971"/>
          </a:xfrm>
          <a:prstGeom prst="rect">
            <a:avLst/>
          </a:prstGeom>
        </p:spPr>
      </p:pic>
      <p:pic>
        <p:nvPicPr>
          <p:cNvPr id="5" name="Picture 4">
            <a:extLst>
              <a:ext uri="{FF2B5EF4-FFF2-40B4-BE49-F238E27FC236}">
                <a16:creationId xmlns:a16="http://schemas.microsoft.com/office/drawing/2014/main" id="{6FBCE141-EC82-4A7E-B535-9092001ECE15}"/>
              </a:ext>
            </a:extLst>
          </p:cNvPr>
          <p:cNvPicPr>
            <a:picLocks/>
          </p:cNvPicPr>
          <p:nvPr/>
        </p:nvPicPr>
        <p:blipFill>
          <a:blip r:embed="rId4"/>
          <a:stretch>
            <a:fillRect/>
          </a:stretch>
        </p:blipFill>
        <p:spPr>
          <a:xfrm>
            <a:off x="1699591" y="2805186"/>
            <a:ext cx="1523524" cy="277971"/>
          </a:xfrm>
          <a:prstGeom prst="rect">
            <a:avLst/>
          </a:prstGeom>
        </p:spPr>
      </p:pic>
      <p:pic>
        <p:nvPicPr>
          <p:cNvPr id="6" name="Picture 5">
            <a:extLst>
              <a:ext uri="{FF2B5EF4-FFF2-40B4-BE49-F238E27FC236}">
                <a16:creationId xmlns:a16="http://schemas.microsoft.com/office/drawing/2014/main" id="{AC0B235D-EA2B-4019-BE90-24ADD3769FE2}"/>
              </a:ext>
            </a:extLst>
          </p:cNvPr>
          <p:cNvPicPr>
            <a:picLocks/>
          </p:cNvPicPr>
          <p:nvPr/>
        </p:nvPicPr>
        <p:blipFill>
          <a:blip r:embed="rId5"/>
          <a:stretch>
            <a:fillRect/>
          </a:stretch>
        </p:blipFill>
        <p:spPr>
          <a:xfrm>
            <a:off x="3732972" y="3429000"/>
            <a:ext cx="252571" cy="179864"/>
          </a:xfrm>
          <a:prstGeom prst="rect">
            <a:avLst/>
          </a:prstGeom>
        </p:spPr>
      </p:pic>
      <p:pic>
        <p:nvPicPr>
          <p:cNvPr id="7" name="Picture 6">
            <a:extLst>
              <a:ext uri="{FF2B5EF4-FFF2-40B4-BE49-F238E27FC236}">
                <a16:creationId xmlns:a16="http://schemas.microsoft.com/office/drawing/2014/main" id="{4F4E291A-08FD-4FDA-86B6-D7506ABEA4EA}"/>
              </a:ext>
            </a:extLst>
          </p:cNvPr>
          <p:cNvPicPr>
            <a:picLocks/>
          </p:cNvPicPr>
          <p:nvPr/>
        </p:nvPicPr>
        <p:blipFill>
          <a:blip r:embed="rId6"/>
          <a:stretch>
            <a:fillRect/>
          </a:stretch>
        </p:blipFill>
        <p:spPr>
          <a:xfrm>
            <a:off x="4174435" y="4074166"/>
            <a:ext cx="3274695" cy="277971"/>
          </a:xfrm>
          <a:prstGeom prst="rect">
            <a:avLst/>
          </a:prstGeom>
        </p:spPr>
      </p:pic>
    </p:spTree>
    <p:extLst>
      <p:ext uri="{BB962C8B-B14F-4D97-AF65-F5344CB8AC3E}">
        <p14:creationId xmlns:p14="http://schemas.microsoft.com/office/powerpoint/2010/main" val="247353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4788E9-32E1-4ED3-9E19-3497F06F76B7}"/>
              </a:ext>
            </a:extLst>
          </p:cNvPr>
          <p:cNvSpPr>
            <a:spLocks noGrp="1"/>
          </p:cNvSpPr>
          <p:nvPr>
            <p:ph type="title"/>
          </p:nvPr>
        </p:nvSpPr>
        <p:spPr>
          <a:xfrm>
            <a:off x="7285978" y="959278"/>
            <a:ext cx="3714872" cy="992512"/>
          </a:xfrm>
        </p:spPr>
        <p:txBody>
          <a:bodyPr vert="horz" lIns="91440" tIns="45720" rIns="91440" bIns="45720" rtlCol="0">
            <a:normAutofit/>
          </a:bodyPr>
          <a:lstStyle/>
          <a:p>
            <a:pPr algn="ctr"/>
            <a:r>
              <a:rPr lang="en-US" sz="3000" kern="1200" cap="all" spc="300" baseline="0" dirty="0">
                <a:latin typeface="+mj-lt"/>
                <a:ea typeface="+mj-ea"/>
                <a:cs typeface="+mj-cs"/>
              </a:rPr>
              <a:t>Backward Euler method</a:t>
            </a:r>
          </a:p>
        </p:txBody>
      </p:sp>
      <p:pic>
        <p:nvPicPr>
          <p:cNvPr id="5" name="Content Placeholder 4" descr="Text&#10;&#10;Description automatically generated">
            <a:extLst>
              <a:ext uri="{FF2B5EF4-FFF2-40B4-BE49-F238E27FC236}">
                <a16:creationId xmlns:a16="http://schemas.microsoft.com/office/drawing/2014/main" id="{52570C33-D5D6-4377-B8DF-C2112E421CE7}"/>
              </a:ext>
            </a:extLst>
          </p:cNvPr>
          <p:cNvPicPr>
            <a:picLocks noChangeAspect="1"/>
          </p:cNvPicPr>
          <p:nvPr/>
        </p:nvPicPr>
        <p:blipFill rotWithShape="1">
          <a:blip r:embed="rId2">
            <a:extLst>
              <a:ext uri="{28A0092B-C50C-407E-A947-70E740481C1C}">
                <a14:useLocalDpi xmlns:a14="http://schemas.microsoft.com/office/drawing/2010/main" val="0"/>
              </a:ext>
            </a:extLst>
          </a:blip>
          <a:srcRect r="37778" b="1"/>
          <a:stretch/>
        </p:blipFill>
        <p:spPr>
          <a:xfrm>
            <a:off x="20" y="10"/>
            <a:ext cx="6095980" cy="6857990"/>
          </a:xfrm>
          <a:prstGeom prst="rect">
            <a:avLst/>
          </a:prstGeom>
        </p:spPr>
      </p:pic>
      <p:sp>
        <p:nvSpPr>
          <p:cNvPr id="16" name="Content Placeholder 15">
            <a:extLst>
              <a:ext uri="{FF2B5EF4-FFF2-40B4-BE49-F238E27FC236}">
                <a16:creationId xmlns:a16="http://schemas.microsoft.com/office/drawing/2014/main" id="{56E68F0A-C3A7-2904-87AB-74BC85DC95EA}"/>
              </a:ext>
            </a:extLst>
          </p:cNvPr>
          <p:cNvSpPr>
            <a:spLocks noGrp="1"/>
          </p:cNvSpPr>
          <p:nvPr>
            <p:ph idx="1"/>
          </p:nvPr>
        </p:nvSpPr>
        <p:spPr>
          <a:xfrm>
            <a:off x="7378995" y="2135939"/>
            <a:ext cx="3572540" cy="3546806"/>
          </a:xfrm>
        </p:spPr>
        <p:txBody>
          <a:bodyPr>
            <a:normAutofit/>
          </a:bodyPr>
          <a:lstStyle/>
          <a:p>
            <a:r>
              <a:rPr lang="en-US" dirty="0"/>
              <a:t>Using fsolve to calculate the y_n and storing it in the NumPy array </a:t>
            </a:r>
          </a:p>
          <a:p>
            <a:endParaRPr lang="en-US" dirty="0"/>
          </a:p>
        </p:txBody>
      </p:sp>
    </p:spTree>
    <p:extLst>
      <p:ext uri="{BB962C8B-B14F-4D97-AF65-F5344CB8AC3E}">
        <p14:creationId xmlns:p14="http://schemas.microsoft.com/office/powerpoint/2010/main" val="97330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9676D-F836-4573-BD84-6C35D47D4C7A}"/>
              </a:ext>
            </a:extLst>
          </p:cNvPr>
          <p:cNvSpPr>
            <a:spLocks noGrp="1"/>
          </p:cNvSpPr>
          <p:nvPr>
            <p:ph type="title"/>
          </p:nvPr>
        </p:nvSpPr>
        <p:spPr>
          <a:xfrm>
            <a:off x="2057400" y="1371599"/>
            <a:ext cx="8115300" cy="2339633"/>
          </a:xfrm>
        </p:spPr>
        <p:txBody>
          <a:bodyPr vert="horz" lIns="91440" tIns="45720" rIns="91440" bIns="45720" rtlCol="0" anchor="b">
            <a:normAutofit/>
          </a:bodyPr>
          <a:lstStyle/>
          <a:p>
            <a:pPr algn="ctr"/>
            <a:r>
              <a:rPr lang="en-US" sz="4000" kern="1200" cap="all" spc="300" baseline="0">
                <a:solidFill>
                  <a:schemeClr val="tx2"/>
                </a:solidFill>
                <a:latin typeface="+mj-lt"/>
                <a:ea typeface="+mj-ea"/>
                <a:cs typeface="+mj-cs"/>
              </a:rPr>
              <a:t>Heun method</a:t>
            </a:r>
          </a:p>
        </p:txBody>
      </p:sp>
    </p:spTree>
    <p:extLst>
      <p:ext uri="{BB962C8B-B14F-4D97-AF65-F5344CB8AC3E}">
        <p14:creationId xmlns:p14="http://schemas.microsoft.com/office/powerpoint/2010/main" val="323128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5F744-1012-4F34-A59F-C4D0CED8DF8D}"/>
              </a:ext>
            </a:extLst>
          </p:cNvPr>
          <p:cNvSpPr>
            <a:spLocks noGrp="1"/>
          </p:cNvSpPr>
          <p:nvPr>
            <p:ph type="title"/>
          </p:nvPr>
        </p:nvSpPr>
        <p:spPr>
          <a:xfrm>
            <a:off x="540000" y="540000"/>
            <a:ext cx="4500561" cy="5912725"/>
          </a:xfrm>
        </p:spPr>
        <p:txBody>
          <a:bodyPr anchor="t">
            <a:normAutofit/>
          </a:bodyPr>
          <a:lstStyle/>
          <a:p>
            <a:r>
              <a:rPr lang="en-IN"/>
              <a:t>Basic Idea</a:t>
            </a:r>
          </a:p>
        </p:txBody>
      </p:sp>
      <p:sp>
        <p:nvSpPr>
          <p:cNvPr id="3" name="Content Placeholder 2">
            <a:extLst>
              <a:ext uri="{FF2B5EF4-FFF2-40B4-BE49-F238E27FC236}">
                <a16:creationId xmlns:a16="http://schemas.microsoft.com/office/drawing/2014/main" id="{B73F0920-5923-4331-B0FE-A4241A231256}"/>
              </a:ext>
            </a:extLst>
          </p:cNvPr>
          <p:cNvSpPr>
            <a:spLocks noGrp="1"/>
          </p:cNvSpPr>
          <p:nvPr>
            <p:ph idx="1"/>
          </p:nvPr>
        </p:nvSpPr>
        <p:spPr>
          <a:xfrm>
            <a:off x="5202135" y="551389"/>
            <a:ext cx="6814274" cy="5755222"/>
          </a:xfrm>
        </p:spPr>
        <p:txBody>
          <a:bodyPr anchor="t">
            <a:normAutofit fontScale="92500" lnSpcReduction="10000"/>
          </a:bodyPr>
          <a:lstStyle/>
          <a:p>
            <a:r>
              <a:rPr lang="en-IN" dirty="0"/>
              <a:t>Although Euler’s method is of historical interest, it is inaccurate and slow. </a:t>
            </a:r>
            <a:r>
              <a:rPr lang="en-IN" dirty="0" err="1"/>
              <a:t>Heun’s</a:t>
            </a:r>
            <a:r>
              <a:rPr lang="en-IN" dirty="0"/>
              <a:t> method slightly improves this inaccuracy.</a:t>
            </a:r>
          </a:p>
          <a:p>
            <a:endParaRPr lang="en-IN" dirty="0"/>
          </a:p>
          <a:p>
            <a:endParaRPr lang="en-IN" dirty="0"/>
          </a:p>
          <a:p>
            <a:endParaRPr lang="en-IN" dirty="0"/>
          </a:p>
          <a:p>
            <a:r>
              <a:rPr lang="en-IN" dirty="0"/>
              <a:t>By Euler’s method,</a:t>
            </a:r>
          </a:p>
          <a:p>
            <a:r>
              <a:rPr lang="en-IN" dirty="0"/>
              <a:t>Now,  </a:t>
            </a:r>
          </a:p>
          <a:p>
            <a:endParaRPr lang="en-IN" dirty="0"/>
          </a:p>
          <a:p>
            <a:r>
              <a:rPr lang="en-IN" dirty="0"/>
              <a:t>In </a:t>
            </a:r>
            <a:r>
              <a:rPr lang="en-IN" dirty="0" err="1"/>
              <a:t>Huen’s</a:t>
            </a:r>
            <a:r>
              <a:rPr lang="en-IN" dirty="0"/>
              <a:t> method,</a:t>
            </a:r>
          </a:p>
          <a:p>
            <a:r>
              <a:rPr lang="en-IN" dirty="0"/>
              <a:t>Improved/Updated </a:t>
            </a:r>
          </a:p>
          <a:p>
            <a:endParaRPr lang="en-IN" dirty="0"/>
          </a:p>
          <a:p>
            <a:pPr marL="0" indent="0">
              <a:buNone/>
            </a:pPr>
            <a:r>
              <a:rPr lang="en-IN" dirty="0"/>
              <a:t> </a:t>
            </a:r>
          </a:p>
        </p:txBody>
      </p:sp>
      <p:pic>
        <p:nvPicPr>
          <p:cNvPr id="21" name="Picture 20">
            <a:extLst>
              <a:ext uri="{FF2B5EF4-FFF2-40B4-BE49-F238E27FC236}">
                <a16:creationId xmlns:a16="http://schemas.microsoft.com/office/drawing/2014/main" id="{BF23A143-8D37-481B-BE8F-0BAD3ABF6DE1}"/>
              </a:ext>
            </a:extLst>
          </p:cNvPr>
          <p:cNvPicPr>
            <a:picLocks/>
          </p:cNvPicPr>
          <p:nvPr/>
        </p:nvPicPr>
        <p:blipFill>
          <a:blip r:embed="rId2"/>
          <a:stretch>
            <a:fillRect/>
          </a:stretch>
        </p:blipFill>
        <p:spPr>
          <a:xfrm>
            <a:off x="7186741" y="2353345"/>
            <a:ext cx="185420" cy="158433"/>
          </a:xfrm>
          <a:prstGeom prst="rect">
            <a:avLst/>
          </a:prstGeom>
        </p:spPr>
      </p:pic>
      <p:pic>
        <p:nvPicPr>
          <p:cNvPr id="25" name="Picture 24">
            <a:extLst>
              <a:ext uri="{FF2B5EF4-FFF2-40B4-BE49-F238E27FC236}">
                <a16:creationId xmlns:a16="http://schemas.microsoft.com/office/drawing/2014/main" id="{E2CBC653-40F0-4A7E-BAE2-D605E8932728}"/>
              </a:ext>
            </a:extLst>
          </p:cNvPr>
          <p:cNvPicPr>
            <a:picLocks/>
          </p:cNvPicPr>
          <p:nvPr/>
        </p:nvPicPr>
        <p:blipFill>
          <a:blip r:embed="rId3"/>
          <a:stretch>
            <a:fillRect/>
          </a:stretch>
        </p:blipFill>
        <p:spPr>
          <a:xfrm>
            <a:off x="9193696" y="2277110"/>
            <a:ext cx="2067084" cy="249079"/>
          </a:xfrm>
          <a:prstGeom prst="rect">
            <a:avLst/>
          </a:prstGeom>
        </p:spPr>
      </p:pic>
      <p:pic>
        <p:nvPicPr>
          <p:cNvPr id="26" name="Picture 25">
            <a:extLst>
              <a:ext uri="{FF2B5EF4-FFF2-40B4-BE49-F238E27FC236}">
                <a16:creationId xmlns:a16="http://schemas.microsoft.com/office/drawing/2014/main" id="{E4F3B83B-2B14-4EB0-86AB-FB45EA78F60F}"/>
              </a:ext>
            </a:extLst>
          </p:cNvPr>
          <p:cNvPicPr>
            <a:picLocks/>
          </p:cNvPicPr>
          <p:nvPr/>
        </p:nvPicPr>
        <p:blipFill>
          <a:blip r:embed="rId4"/>
          <a:stretch>
            <a:fillRect/>
          </a:stretch>
        </p:blipFill>
        <p:spPr>
          <a:xfrm>
            <a:off x="7452424" y="2279015"/>
            <a:ext cx="754539" cy="247174"/>
          </a:xfrm>
          <a:prstGeom prst="rect">
            <a:avLst/>
          </a:prstGeom>
        </p:spPr>
      </p:pic>
      <p:pic>
        <p:nvPicPr>
          <p:cNvPr id="40" name="Picture 39">
            <a:extLst>
              <a:ext uri="{FF2B5EF4-FFF2-40B4-BE49-F238E27FC236}">
                <a16:creationId xmlns:a16="http://schemas.microsoft.com/office/drawing/2014/main" id="{8C7055D7-0B85-42BB-9020-D5BDA7DC44D1}"/>
              </a:ext>
            </a:extLst>
          </p:cNvPr>
          <p:cNvPicPr>
            <a:picLocks/>
          </p:cNvPicPr>
          <p:nvPr/>
        </p:nvPicPr>
        <p:blipFill>
          <a:blip r:embed="rId5"/>
          <a:stretch>
            <a:fillRect/>
          </a:stretch>
        </p:blipFill>
        <p:spPr>
          <a:xfrm>
            <a:off x="6829834" y="3501019"/>
            <a:ext cx="2680176" cy="286703"/>
          </a:xfrm>
          <a:prstGeom prst="rect">
            <a:avLst/>
          </a:prstGeom>
        </p:spPr>
      </p:pic>
      <p:pic>
        <p:nvPicPr>
          <p:cNvPr id="42" name="Picture 41">
            <a:extLst>
              <a:ext uri="{FF2B5EF4-FFF2-40B4-BE49-F238E27FC236}">
                <a16:creationId xmlns:a16="http://schemas.microsoft.com/office/drawing/2014/main" id="{155B2969-5415-4094-BAAE-9C3520F771E4}"/>
              </a:ext>
            </a:extLst>
          </p:cNvPr>
          <p:cNvPicPr>
            <a:picLocks/>
          </p:cNvPicPr>
          <p:nvPr/>
        </p:nvPicPr>
        <p:blipFill>
          <a:blip r:embed="rId6"/>
          <a:stretch>
            <a:fillRect/>
          </a:stretch>
        </p:blipFill>
        <p:spPr>
          <a:xfrm>
            <a:off x="7829693" y="3968180"/>
            <a:ext cx="3303429" cy="238284"/>
          </a:xfrm>
          <a:prstGeom prst="rect">
            <a:avLst/>
          </a:prstGeom>
        </p:spPr>
      </p:pic>
      <p:pic>
        <p:nvPicPr>
          <p:cNvPr id="44" name="Picture 43">
            <a:extLst>
              <a:ext uri="{FF2B5EF4-FFF2-40B4-BE49-F238E27FC236}">
                <a16:creationId xmlns:a16="http://schemas.microsoft.com/office/drawing/2014/main" id="{452E3A9B-D2A9-4DCA-B340-21BAC0CF8013}"/>
              </a:ext>
            </a:extLst>
          </p:cNvPr>
          <p:cNvPicPr>
            <a:picLocks/>
          </p:cNvPicPr>
          <p:nvPr/>
        </p:nvPicPr>
        <p:blipFill>
          <a:blip r:embed="rId7"/>
          <a:stretch>
            <a:fillRect/>
          </a:stretch>
        </p:blipFill>
        <p:spPr>
          <a:xfrm>
            <a:off x="8169922" y="4331812"/>
            <a:ext cx="3626803" cy="288290"/>
          </a:xfrm>
          <a:prstGeom prst="rect">
            <a:avLst/>
          </a:prstGeom>
        </p:spPr>
      </p:pic>
      <p:pic>
        <p:nvPicPr>
          <p:cNvPr id="45" name="Picture 44">
            <a:extLst>
              <a:ext uri="{FF2B5EF4-FFF2-40B4-BE49-F238E27FC236}">
                <a16:creationId xmlns:a16="http://schemas.microsoft.com/office/drawing/2014/main" id="{7AD23C3B-8CD3-4EA2-8C8C-9AC8C6D20CF5}"/>
              </a:ext>
            </a:extLst>
          </p:cNvPr>
          <p:cNvPicPr>
            <a:picLocks/>
          </p:cNvPicPr>
          <p:nvPr/>
        </p:nvPicPr>
        <p:blipFill>
          <a:blip r:embed="rId8"/>
          <a:stretch>
            <a:fillRect/>
          </a:stretch>
        </p:blipFill>
        <p:spPr>
          <a:xfrm>
            <a:off x="8367705" y="4854083"/>
            <a:ext cx="2595563" cy="214948"/>
          </a:xfrm>
          <a:prstGeom prst="rect">
            <a:avLst/>
          </a:prstGeom>
        </p:spPr>
      </p:pic>
      <p:pic>
        <p:nvPicPr>
          <p:cNvPr id="46" name="Picture 45">
            <a:extLst>
              <a:ext uri="{FF2B5EF4-FFF2-40B4-BE49-F238E27FC236}">
                <a16:creationId xmlns:a16="http://schemas.microsoft.com/office/drawing/2014/main" id="{C1B53513-5D2C-4CAC-BB5E-DBA78F70FDA0}"/>
              </a:ext>
            </a:extLst>
          </p:cNvPr>
          <p:cNvPicPr>
            <a:picLocks/>
          </p:cNvPicPr>
          <p:nvPr/>
        </p:nvPicPr>
        <p:blipFill>
          <a:blip r:embed="rId9"/>
          <a:stretch>
            <a:fillRect/>
          </a:stretch>
        </p:blipFill>
        <p:spPr>
          <a:xfrm>
            <a:off x="8353754" y="3028365"/>
            <a:ext cx="2312511" cy="263049"/>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5E7346-7AED-4BB9-8517-76B9C5C5A02D}"/>
                  </a:ext>
                </a:extLst>
              </p:cNvPr>
              <p:cNvSpPr txBox="1"/>
              <p:nvPr/>
            </p:nvSpPr>
            <p:spPr>
              <a:xfrm>
                <a:off x="6765283" y="2138692"/>
                <a:ext cx="340671" cy="5259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𝑑</m:t>
                          </m:r>
                          <m:r>
                            <a:rPr lang="en-US" b="0" i="1" smtClean="0">
                              <a:latin typeface="Cambria Math" panose="02040503050406030204" pitchFamily="18" charset="0"/>
                            </a:rPr>
                            <m:t>𝑌</m:t>
                          </m:r>
                        </m:num>
                        <m:den>
                          <m:r>
                            <a:rPr lang="en-IN" i="1" smtClean="0">
                              <a:latin typeface="Cambria Math" panose="02040503050406030204" pitchFamily="18" charset="0"/>
                            </a:rPr>
                            <m:t>𝑑</m:t>
                          </m:r>
                          <m:r>
                            <a:rPr lang="en-US" b="0" i="1" smtClean="0">
                              <a:latin typeface="Cambria Math" panose="02040503050406030204" pitchFamily="18" charset="0"/>
                            </a:rPr>
                            <m:t>𝑋</m:t>
                          </m:r>
                        </m:den>
                      </m:f>
                    </m:oMath>
                  </m:oMathPara>
                </a14:m>
                <a:endParaRPr lang="en-IN" dirty="0"/>
              </a:p>
            </p:txBody>
          </p:sp>
        </mc:Choice>
        <mc:Fallback>
          <p:sp>
            <p:nvSpPr>
              <p:cNvPr id="4" name="TextBox 3">
                <a:extLst>
                  <a:ext uri="{FF2B5EF4-FFF2-40B4-BE49-F238E27FC236}">
                    <a16:creationId xmlns:a16="http://schemas.microsoft.com/office/drawing/2014/main" id="{CA5E7346-7AED-4BB9-8517-76B9C5C5A02D}"/>
                  </a:ext>
                </a:extLst>
              </p:cNvPr>
              <p:cNvSpPr txBox="1">
                <a:spLocks noRot="1" noChangeAspect="1" noMove="1" noResize="1" noEditPoints="1" noAdjustHandles="1" noChangeArrowheads="1" noChangeShapeType="1" noTextEdit="1"/>
              </p:cNvSpPr>
              <p:nvPr/>
            </p:nvSpPr>
            <p:spPr>
              <a:xfrm>
                <a:off x="6765283" y="2138692"/>
                <a:ext cx="340671" cy="525913"/>
              </a:xfrm>
              <a:prstGeom prst="rect">
                <a:avLst/>
              </a:prstGeom>
              <a:blipFill>
                <a:blip r:embed="rId10"/>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5D3A0C7-82B8-40C2-898D-3DEDBC2977FA}"/>
              </a:ext>
            </a:extLst>
          </p:cNvPr>
          <p:cNvPicPr>
            <a:picLocks noChangeAspect="1"/>
          </p:cNvPicPr>
          <p:nvPr/>
        </p:nvPicPr>
        <p:blipFill>
          <a:blip r:embed="rId11"/>
          <a:stretch>
            <a:fillRect/>
          </a:stretch>
        </p:blipFill>
        <p:spPr>
          <a:xfrm>
            <a:off x="207183" y="2353345"/>
            <a:ext cx="4949614" cy="2862428"/>
          </a:xfrm>
          <a:prstGeom prst="rect">
            <a:avLst/>
          </a:prstGeom>
        </p:spPr>
      </p:pic>
    </p:spTree>
    <p:extLst>
      <p:ext uri="{BB962C8B-B14F-4D97-AF65-F5344CB8AC3E}">
        <p14:creationId xmlns:p14="http://schemas.microsoft.com/office/powerpoint/2010/main" val="63978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AFC4-1BCA-4357-9171-65ECFB167711}"/>
              </a:ext>
            </a:extLst>
          </p:cNvPr>
          <p:cNvSpPr>
            <a:spLocks noGrp="1"/>
          </p:cNvSpPr>
          <p:nvPr>
            <p:ph type="title"/>
          </p:nvPr>
        </p:nvSpPr>
        <p:spPr>
          <a:xfrm>
            <a:off x="838200" y="365126"/>
            <a:ext cx="10515600" cy="648665"/>
          </a:xfrm>
        </p:spPr>
        <p:txBody>
          <a:bodyPr>
            <a:normAutofit fontScale="90000"/>
          </a:bodyPr>
          <a:lstStyle/>
          <a:p>
            <a:r>
              <a:rPr lang="en-IN"/>
              <a:t>Programming Algorithm</a:t>
            </a:r>
          </a:p>
        </p:txBody>
      </p:sp>
      <p:pic>
        <p:nvPicPr>
          <p:cNvPr id="5" name="Content Placeholder 4" descr="Text&#10;&#10;Description automatically generated">
            <a:extLst>
              <a:ext uri="{FF2B5EF4-FFF2-40B4-BE49-F238E27FC236}">
                <a16:creationId xmlns:a16="http://schemas.microsoft.com/office/drawing/2014/main" id="{9BD623DD-040C-4626-9402-9F8939B71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782" y="1232452"/>
            <a:ext cx="10157791" cy="5456583"/>
          </a:xfrm>
        </p:spPr>
      </p:pic>
    </p:spTree>
    <p:extLst>
      <p:ext uri="{BB962C8B-B14F-4D97-AF65-F5344CB8AC3E}">
        <p14:creationId xmlns:p14="http://schemas.microsoft.com/office/powerpoint/2010/main" val="272083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8266A-B862-4EF1-AEBE-02002F9E0BE9}"/>
              </a:ext>
            </a:extLst>
          </p:cNvPr>
          <p:cNvSpPr>
            <a:spLocks noGrp="1"/>
          </p:cNvSpPr>
          <p:nvPr>
            <p:ph type="title"/>
          </p:nvPr>
        </p:nvSpPr>
        <p:spPr>
          <a:xfrm>
            <a:off x="2057400" y="1371599"/>
            <a:ext cx="8115300" cy="2339633"/>
          </a:xfrm>
        </p:spPr>
        <p:txBody>
          <a:bodyPr vert="horz" lIns="91440" tIns="45720" rIns="91440" bIns="45720" rtlCol="0" anchor="b">
            <a:normAutofit/>
          </a:bodyPr>
          <a:lstStyle/>
          <a:p>
            <a:pPr algn="ctr"/>
            <a:r>
              <a:rPr lang="en-US" sz="4000" kern="1200" cap="all" spc="300" baseline="0">
                <a:solidFill>
                  <a:schemeClr val="tx2"/>
                </a:solidFill>
                <a:latin typeface="+mj-lt"/>
                <a:ea typeface="+mj-ea"/>
                <a:cs typeface="+mj-cs"/>
              </a:rPr>
              <a:t>Midpoint Method</a:t>
            </a:r>
          </a:p>
        </p:txBody>
      </p:sp>
    </p:spTree>
    <p:extLst>
      <p:ext uri="{BB962C8B-B14F-4D97-AF65-F5344CB8AC3E}">
        <p14:creationId xmlns:p14="http://schemas.microsoft.com/office/powerpoint/2010/main" val="196405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CEAB6-3771-4EE4-8071-64BA80CA87D6}"/>
              </a:ext>
            </a:extLst>
          </p:cNvPr>
          <p:cNvSpPr>
            <a:spLocks noGrp="1"/>
          </p:cNvSpPr>
          <p:nvPr>
            <p:ph type="title"/>
          </p:nvPr>
        </p:nvSpPr>
        <p:spPr>
          <a:xfrm>
            <a:off x="8128028" y="239150"/>
            <a:ext cx="3390899" cy="1303606"/>
          </a:xfrm>
        </p:spPr>
        <p:txBody>
          <a:bodyPr>
            <a:normAutofit/>
          </a:bodyPr>
          <a:lstStyle/>
          <a:p>
            <a:pPr algn="ctr"/>
            <a:r>
              <a:rPr lang="en-IN" dirty="0"/>
              <a:t>Midpoint Method</a:t>
            </a:r>
            <a:endParaRPr lang="en-IN"/>
          </a:p>
        </p:txBody>
      </p:sp>
      <p:pic>
        <p:nvPicPr>
          <p:cNvPr id="5" name="Picture 4" descr="A picture containing chart&#10;&#10;Description automatically generated">
            <a:extLst>
              <a:ext uri="{FF2B5EF4-FFF2-40B4-BE49-F238E27FC236}">
                <a16:creationId xmlns:a16="http://schemas.microsoft.com/office/drawing/2014/main" id="{2B530800-1CD4-44DD-A95B-94154429C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79" y="685800"/>
            <a:ext cx="6045619" cy="5486400"/>
          </a:xfrm>
          <a:prstGeom prst="rect">
            <a:avLst/>
          </a:prstGeom>
        </p:spPr>
      </p:pic>
      <p:sp>
        <p:nvSpPr>
          <p:cNvPr id="3" name="Content Placeholder 2">
            <a:extLst>
              <a:ext uri="{FF2B5EF4-FFF2-40B4-BE49-F238E27FC236}">
                <a16:creationId xmlns:a16="http://schemas.microsoft.com/office/drawing/2014/main" id="{972B3EA0-2266-4634-9F3A-6A73AC1261A0}"/>
              </a:ext>
            </a:extLst>
          </p:cNvPr>
          <p:cNvSpPr>
            <a:spLocks noGrp="1"/>
          </p:cNvSpPr>
          <p:nvPr>
            <p:ph idx="1"/>
          </p:nvPr>
        </p:nvSpPr>
        <p:spPr>
          <a:xfrm>
            <a:off x="8115301" y="1814732"/>
            <a:ext cx="3390899" cy="4501662"/>
          </a:xfrm>
        </p:spPr>
        <p:txBody>
          <a:bodyPr>
            <a:normAutofit/>
          </a:bodyPr>
          <a:lstStyle/>
          <a:p>
            <a:r>
              <a:rPr lang="en-IN" dirty="0"/>
              <a:t>Midpoint method is similar to that of Rungekutta second order method</a:t>
            </a:r>
          </a:p>
          <a:p>
            <a:r>
              <a:rPr lang="en-US" dirty="0"/>
              <a:t>It uses the tangent at the midpoint and then checks where the tangent cuts the vertical lines. It is black line here(contd.) </a:t>
            </a:r>
            <a:endParaRPr lang="en-IN" dirty="0"/>
          </a:p>
        </p:txBody>
      </p:sp>
    </p:spTree>
    <p:extLst>
      <p:ext uri="{BB962C8B-B14F-4D97-AF65-F5344CB8AC3E}">
        <p14:creationId xmlns:p14="http://schemas.microsoft.com/office/powerpoint/2010/main" val="407919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CEAB6-3771-4EE4-8071-64BA80CA87D6}"/>
              </a:ext>
            </a:extLst>
          </p:cNvPr>
          <p:cNvSpPr>
            <a:spLocks noGrp="1"/>
          </p:cNvSpPr>
          <p:nvPr>
            <p:ph type="title"/>
          </p:nvPr>
        </p:nvSpPr>
        <p:spPr>
          <a:xfrm>
            <a:off x="8128028" y="239150"/>
            <a:ext cx="3390899" cy="1303606"/>
          </a:xfrm>
        </p:spPr>
        <p:txBody>
          <a:bodyPr>
            <a:normAutofit/>
          </a:bodyPr>
          <a:lstStyle/>
          <a:p>
            <a:pPr algn="ctr"/>
            <a:r>
              <a:rPr lang="en-IN" dirty="0"/>
              <a:t>Midpoint Method</a:t>
            </a:r>
            <a:endParaRPr lang="en-IN"/>
          </a:p>
        </p:txBody>
      </p:sp>
      <p:pic>
        <p:nvPicPr>
          <p:cNvPr id="5" name="Picture 4" descr="A picture containing chart&#10;&#10;Description automatically generated">
            <a:extLst>
              <a:ext uri="{FF2B5EF4-FFF2-40B4-BE49-F238E27FC236}">
                <a16:creationId xmlns:a16="http://schemas.microsoft.com/office/drawing/2014/main" id="{2B530800-1CD4-44DD-A95B-94154429C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79" y="685800"/>
            <a:ext cx="6045619" cy="5486400"/>
          </a:xfrm>
          <a:prstGeom prst="rect">
            <a:avLst/>
          </a:prstGeom>
        </p:spPr>
      </p:pic>
      <p:sp>
        <p:nvSpPr>
          <p:cNvPr id="3" name="Content Placeholder 2">
            <a:extLst>
              <a:ext uri="{FF2B5EF4-FFF2-40B4-BE49-F238E27FC236}">
                <a16:creationId xmlns:a16="http://schemas.microsoft.com/office/drawing/2014/main" id="{972B3EA0-2266-4634-9F3A-6A73AC1261A0}"/>
              </a:ext>
            </a:extLst>
          </p:cNvPr>
          <p:cNvSpPr>
            <a:spLocks noGrp="1"/>
          </p:cNvSpPr>
          <p:nvPr>
            <p:ph idx="1"/>
          </p:nvPr>
        </p:nvSpPr>
        <p:spPr>
          <a:xfrm>
            <a:off x="8115301" y="1814732"/>
            <a:ext cx="3390899" cy="4501662"/>
          </a:xfrm>
        </p:spPr>
        <p:txBody>
          <a:bodyPr>
            <a:normAutofit/>
          </a:bodyPr>
          <a:lstStyle/>
          <a:p>
            <a:r>
              <a:rPr lang="en-IN" dirty="0"/>
              <a:t>The redline is parallel to the tangent above and cuts at x(i+1),y(i+1) to the vertical at x(i+1)</a:t>
            </a:r>
          </a:p>
          <a:p>
            <a:r>
              <a:rPr lang="en-IN" dirty="0"/>
              <a:t>This method estimates Red y(i+1) which is near to that of y(i+1)</a:t>
            </a:r>
          </a:p>
        </p:txBody>
      </p:sp>
    </p:spTree>
    <p:extLst>
      <p:ext uri="{BB962C8B-B14F-4D97-AF65-F5344CB8AC3E}">
        <p14:creationId xmlns:p14="http://schemas.microsoft.com/office/powerpoint/2010/main" val="255125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51FD-B877-4A47-B2D1-54B822A525CD}"/>
              </a:ext>
            </a:extLst>
          </p:cNvPr>
          <p:cNvSpPr>
            <a:spLocks noGrp="1"/>
          </p:cNvSpPr>
          <p:nvPr>
            <p:ph type="title"/>
          </p:nvPr>
        </p:nvSpPr>
        <p:spPr>
          <a:xfrm>
            <a:off x="1371600" y="243840"/>
            <a:ext cx="9486900" cy="609600"/>
          </a:xfrm>
        </p:spPr>
        <p:txBody>
          <a:bodyPr/>
          <a:lstStyle/>
          <a:p>
            <a:r>
              <a:rPr lang="en-IN" dirty="0"/>
              <a:t>Midpoint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EA349A-C3EC-40F9-AEDC-6D9511A20F2F}"/>
                  </a:ext>
                </a:extLst>
              </p:cNvPr>
              <p:cNvSpPr>
                <a:spLocks noGrp="1"/>
              </p:cNvSpPr>
              <p:nvPr>
                <p:ph idx="1"/>
              </p:nvPr>
            </p:nvSpPr>
            <p:spPr>
              <a:xfrm>
                <a:off x="1371599" y="985520"/>
                <a:ext cx="9486901" cy="5186681"/>
              </a:xfrm>
            </p:spPr>
            <p:txBody>
              <a:bodyPr>
                <a:normAutofit/>
              </a:bodyPr>
              <a:lstStyle/>
              <a:p>
                <a:r>
                  <a:rPr lang="en-IN" sz="2600" dirty="0"/>
                  <a:t>Let the initial value problem be </a:t>
                </a:r>
              </a:p>
              <a:p>
                <a:pPr marL="914400" lvl="2" indent="0">
                  <a:buNone/>
                </a:pP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𝑦</m:t>
                          </m:r>
                        </m:e>
                      </m:d>
                      <m:r>
                        <a:rPr lang="en-US" sz="1800" b="0" i="1" smtClean="0">
                          <a:latin typeface="Cambria Math" panose="02040503050406030204" pitchFamily="18" charset="0"/>
                        </a:rPr>
                        <m:t>, </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0</m:t>
                          </m:r>
                        </m:sub>
                      </m:sSub>
                    </m:oMath>
                  </m:oMathPara>
                </a14:m>
                <a:endParaRPr lang="en-IN" dirty="0"/>
              </a:p>
              <a:p>
                <a:endParaRPr lang="en-IN" dirty="0"/>
              </a:p>
              <a:p>
                <a:r>
                  <a:rPr lang="en-IN" dirty="0"/>
                  <a:t>Mathematical representation of the method</a:t>
                </a:r>
              </a:p>
              <a:p>
                <a:endParaRPr lang="en-IN" dirty="0"/>
              </a:p>
              <a:p>
                <a:endParaRPr lang="en-IN" dirty="0"/>
              </a:p>
              <a:p>
                <a:endParaRPr lang="en-IN" dirty="0"/>
              </a:p>
              <a:p>
                <a:endParaRPr lang="en-IN" dirty="0"/>
              </a:p>
              <a:p>
                <a:endParaRPr lang="en-IN" dirty="0"/>
              </a:p>
              <a:p>
                <a:r>
                  <a:rPr lang="en-IN" dirty="0"/>
                  <a:t>h = Stepsize,               =initial conditions  </a:t>
                </a:r>
              </a:p>
            </p:txBody>
          </p:sp>
        </mc:Choice>
        <mc:Fallback>
          <p:sp>
            <p:nvSpPr>
              <p:cNvPr id="3" name="Content Placeholder 2">
                <a:extLst>
                  <a:ext uri="{FF2B5EF4-FFF2-40B4-BE49-F238E27FC236}">
                    <a16:creationId xmlns:a16="http://schemas.microsoft.com/office/drawing/2014/main" id="{5FEA349A-C3EC-40F9-AEDC-6D9511A20F2F}"/>
                  </a:ext>
                </a:extLst>
              </p:cNvPr>
              <p:cNvSpPr>
                <a:spLocks noGrp="1" noRot="1" noChangeAspect="1" noMove="1" noResize="1" noEditPoints="1" noAdjustHandles="1" noChangeArrowheads="1" noChangeShapeType="1" noTextEdit="1"/>
              </p:cNvSpPr>
              <p:nvPr>
                <p:ph idx="1"/>
              </p:nvPr>
            </p:nvSpPr>
            <p:spPr>
              <a:xfrm>
                <a:off x="1371599" y="985520"/>
                <a:ext cx="9486901" cy="5186681"/>
              </a:xfrm>
              <a:blipFill>
                <a:blip r:embed="rId2"/>
                <a:stretch>
                  <a:fillRect l="-386" t="-117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FEB695A-398B-4171-8D55-065E518F600C}"/>
              </a:ext>
            </a:extLst>
          </p:cNvPr>
          <p:cNvPicPr>
            <a:picLocks/>
          </p:cNvPicPr>
          <p:nvPr/>
        </p:nvPicPr>
        <p:blipFill>
          <a:blip r:embed="rId3"/>
          <a:stretch>
            <a:fillRect/>
          </a:stretch>
        </p:blipFill>
        <p:spPr>
          <a:xfrm>
            <a:off x="2387600" y="3071495"/>
            <a:ext cx="2612549" cy="357505"/>
          </a:xfrm>
          <a:prstGeom prst="rect">
            <a:avLst/>
          </a:prstGeom>
        </p:spPr>
      </p:pic>
      <p:pic>
        <p:nvPicPr>
          <p:cNvPr id="5" name="Picture 4">
            <a:extLst>
              <a:ext uri="{FF2B5EF4-FFF2-40B4-BE49-F238E27FC236}">
                <a16:creationId xmlns:a16="http://schemas.microsoft.com/office/drawing/2014/main" id="{9CB13B98-2896-4123-B1CE-4855B07161BC}"/>
              </a:ext>
            </a:extLst>
          </p:cNvPr>
          <p:cNvPicPr>
            <a:picLocks/>
          </p:cNvPicPr>
          <p:nvPr/>
        </p:nvPicPr>
        <p:blipFill>
          <a:blip r:embed="rId4"/>
          <a:stretch>
            <a:fillRect/>
          </a:stretch>
        </p:blipFill>
        <p:spPr>
          <a:xfrm>
            <a:off x="2678271" y="3751952"/>
            <a:ext cx="2031206" cy="357505"/>
          </a:xfrm>
          <a:prstGeom prst="rect">
            <a:avLst/>
          </a:prstGeom>
        </p:spPr>
      </p:pic>
      <p:pic>
        <p:nvPicPr>
          <p:cNvPr id="6" name="Picture 5">
            <a:extLst>
              <a:ext uri="{FF2B5EF4-FFF2-40B4-BE49-F238E27FC236}">
                <a16:creationId xmlns:a16="http://schemas.microsoft.com/office/drawing/2014/main" id="{5A299239-1237-407E-80B2-FC3AEA1F3642}"/>
              </a:ext>
            </a:extLst>
          </p:cNvPr>
          <p:cNvPicPr>
            <a:picLocks/>
          </p:cNvPicPr>
          <p:nvPr/>
        </p:nvPicPr>
        <p:blipFill>
          <a:blip r:embed="rId5"/>
          <a:stretch>
            <a:fillRect/>
          </a:stretch>
        </p:blipFill>
        <p:spPr>
          <a:xfrm>
            <a:off x="2143760" y="4246392"/>
            <a:ext cx="4271169" cy="441166"/>
          </a:xfrm>
          <a:prstGeom prst="rect">
            <a:avLst/>
          </a:prstGeom>
        </p:spPr>
      </p:pic>
      <p:pic>
        <p:nvPicPr>
          <p:cNvPr id="8" name="Picture 7">
            <a:extLst>
              <a:ext uri="{FF2B5EF4-FFF2-40B4-BE49-F238E27FC236}">
                <a16:creationId xmlns:a16="http://schemas.microsoft.com/office/drawing/2014/main" id="{90BB9C50-9E96-44B1-BDBC-02835B088B74}"/>
              </a:ext>
            </a:extLst>
          </p:cNvPr>
          <p:cNvPicPr>
            <a:picLocks/>
          </p:cNvPicPr>
          <p:nvPr/>
        </p:nvPicPr>
        <p:blipFill>
          <a:blip r:embed="rId6"/>
          <a:stretch>
            <a:fillRect/>
          </a:stretch>
        </p:blipFill>
        <p:spPr>
          <a:xfrm>
            <a:off x="3252231" y="5514975"/>
            <a:ext cx="1027113" cy="357505"/>
          </a:xfrm>
          <a:prstGeom prst="rect">
            <a:avLst/>
          </a:prstGeom>
        </p:spPr>
      </p:pic>
    </p:spTree>
    <p:extLst>
      <p:ext uri="{BB962C8B-B14F-4D97-AF65-F5344CB8AC3E}">
        <p14:creationId xmlns:p14="http://schemas.microsoft.com/office/powerpoint/2010/main" val="2772406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F319-BEDB-49E8-B248-2FA97D03B0DE}"/>
              </a:ext>
            </a:extLst>
          </p:cNvPr>
          <p:cNvSpPr>
            <a:spLocks noGrp="1"/>
          </p:cNvSpPr>
          <p:nvPr>
            <p:ph type="title"/>
          </p:nvPr>
        </p:nvSpPr>
        <p:spPr>
          <a:xfrm>
            <a:off x="1371599" y="1010097"/>
            <a:ext cx="9486901" cy="1010088"/>
          </a:xfrm>
        </p:spPr>
        <p:txBody>
          <a:bodyPr anchor="b">
            <a:normAutofit/>
          </a:bodyPr>
          <a:lstStyle/>
          <a:p>
            <a:pPr algn="ctr"/>
            <a:r>
              <a:rPr lang="en-IN" dirty="0">
                <a:latin typeface="Times New Roman" panose="02020603050405020304" pitchFamily="18" charset="0"/>
                <a:cs typeface="Times New Roman" panose="02020603050405020304" pitchFamily="18" charset="0"/>
              </a:rPr>
              <a:t>Team-22</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9AF5D7-B2A6-4EFB-8294-FB5483AD2BE5}"/>
              </a:ext>
            </a:extLst>
          </p:cNvPr>
          <p:cNvSpPr>
            <a:spLocks noGrp="1"/>
          </p:cNvSpPr>
          <p:nvPr>
            <p:ph idx="1"/>
          </p:nvPr>
        </p:nvSpPr>
        <p:spPr>
          <a:xfrm>
            <a:off x="1371600" y="2206257"/>
            <a:ext cx="9486901" cy="3540642"/>
          </a:xfrm>
        </p:spPr>
        <p:txBody>
          <a:bodyPr>
            <a:normAutofit/>
          </a:bodyPr>
          <a:lstStyle/>
          <a:p>
            <a:r>
              <a:rPr lang="en-IN" b="0" i="0" u="none" strike="noStrike">
                <a:effectLst/>
                <a:latin typeface="Times New Roman" panose="02020603050405020304" pitchFamily="18" charset="0"/>
                <a:cs typeface="Times New Roman" panose="02020603050405020304" pitchFamily="18" charset="0"/>
              </a:rPr>
              <a:t>Madhavarapu Revanth</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Devanabanda Praneeth</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Pasurla Seetha Raghavendra Kumar Reddy</a:t>
            </a:r>
          </a:p>
        </p:txBody>
      </p:sp>
    </p:spTree>
    <p:extLst>
      <p:ext uri="{BB962C8B-B14F-4D97-AF65-F5344CB8AC3E}">
        <p14:creationId xmlns:p14="http://schemas.microsoft.com/office/powerpoint/2010/main" val="279563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DFB1-06AE-4614-A36F-438AC05CCA4D}"/>
              </a:ext>
            </a:extLst>
          </p:cNvPr>
          <p:cNvSpPr>
            <a:spLocks noGrp="1"/>
          </p:cNvSpPr>
          <p:nvPr>
            <p:ph type="title"/>
          </p:nvPr>
        </p:nvSpPr>
        <p:spPr/>
        <p:txBody>
          <a:bodyPr/>
          <a:lstStyle/>
          <a:p>
            <a:r>
              <a:rPr lang="en-US" dirty="0"/>
              <a:t>Derivation</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574088-95A1-4420-BD1B-4E422A3B432D}"/>
                  </a:ext>
                </a:extLst>
              </p:cNvPr>
              <p:cNvSpPr>
                <a:spLocks noGrp="1"/>
              </p:cNvSpPr>
              <p:nvPr>
                <p:ph idx="1"/>
              </p:nvPr>
            </p:nvSpPr>
            <p:spPr/>
            <p:txBody>
              <a:bodyPr>
                <a:normAutofit fontScale="92500" lnSpcReduction="10000"/>
              </a:bodyPr>
              <a:lstStyle/>
              <a:p>
                <a:pPr marL="0" indent="0">
                  <a:buNone/>
                </a:pPr>
                <a:r>
                  <a:rPr lang="en-US" dirty="0"/>
                  <a:t>From Euler method we have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h</m:t>
                        </m:r>
                      </m:den>
                    </m:f>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IN" dirty="0"/>
              </a:p>
              <a:p>
                <a:pPr marL="0" indent="0">
                  <a:buNone/>
                </a:pPr>
                <a:r>
                  <a:rPr lang="en-IN" dirty="0"/>
                  <a:t>It will be more accurate if we replace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IN" dirty="0"/>
                  <a:t>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den>
                        </m:f>
                      </m:e>
                    </m:d>
                  </m:oMath>
                </a14:m>
                <a:r>
                  <a:rPr lang="en-IN" dirty="0"/>
                  <a:t> since slope tangent at the midpoint will be good approximation than at an end point.</a:t>
                </a:r>
              </a:p>
              <a:p>
                <a:pPr marL="0" indent="0">
                  <a:buNone/>
                </a:pPr>
                <a:r>
                  <a:rPr lang="en-IN" dirty="0"/>
                  <a:t>Therefore, we get the equation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den>
                    </m:f>
                    <m:r>
                      <a:rPr lang="en-US" b="0" i="1" smtClean="0">
                        <a:latin typeface="Cambria Math" panose="02040503050406030204" pitchFamily="18" charset="0"/>
                      </a:rPr>
                      <m:t>)</m:t>
                    </m:r>
                  </m:oMath>
                </a14:m>
                <a:endParaRPr lang="en-IN" dirty="0"/>
              </a:p>
              <a:p>
                <a:pPr marL="0" indent="0">
                  <a:buNone/>
                </a:pPr>
                <a:r>
                  <a:rPr lang="en-IN" dirty="0"/>
                  <a:t>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den>
                        </m:f>
                        <m:r>
                          <a:rPr lang="en-US" b="0" i="1" smtClean="0">
                            <a:latin typeface="Cambria Math" panose="02040503050406030204" pitchFamily="18" charset="0"/>
                          </a:rPr>
                          <m:t>, </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e>
                        </m:d>
                      </m:e>
                    </m:d>
                  </m:oMath>
                </a14:m>
                <a:endParaRPr lang="en-US" b="0" dirty="0"/>
              </a:p>
              <a:p>
                <a:pPr marL="0" indent="0">
                  <a:buNone/>
                </a:pPr>
                <a:r>
                  <a:rPr lang="en-IN" dirty="0"/>
                  <a:t>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den>
                    </m:f>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IN" dirty="0"/>
                  <a:t> where we used Euler method to approximate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e>
                    </m:d>
                  </m:oMath>
                </a14:m>
                <a:endParaRPr lang="en-IN" dirty="0"/>
              </a:p>
            </p:txBody>
          </p:sp>
        </mc:Choice>
        <mc:Fallback>
          <p:sp>
            <p:nvSpPr>
              <p:cNvPr id="3" name="Content Placeholder 2">
                <a:extLst>
                  <a:ext uri="{FF2B5EF4-FFF2-40B4-BE49-F238E27FC236}">
                    <a16:creationId xmlns:a16="http://schemas.microsoft.com/office/drawing/2014/main" id="{D3574088-95A1-4420-BD1B-4E422A3B432D}"/>
                  </a:ext>
                </a:extLst>
              </p:cNvPr>
              <p:cNvSpPr>
                <a:spLocks noGrp="1" noRot="1" noChangeAspect="1" noMove="1" noResize="1" noEditPoints="1" noAdjustHandles="1" noChangeArrowheads="1" noChangeShapeType="1" noTextEdit="1"/>
              </p:cNvSpPr>
              <p:nvPr>
                <p:ph idx="1"/>
              </p:nvPr>
            </p:nvSpPr>
            <p:spPr>
              <a:blipFill>
                <a:blip r:embed="rId2"/>
                <a:stretch>
                  <a:fillRect l="-835"/>
                </a:stretch>
              </a:blipFill>
            </p:spPr>
            <p:txBody>
              <a:bodyPr/>
              <a:lstStyle/>
              <a:p>
                <a:r>
                  <a:rPr lang="en-IN">
                    <a:noFill/>
                  </a:rPr>
                  <a:t> </a:t>
                </a:r>
              </a:p>
            </p:txBody>
          </p:sp>
        </mc:Fallback>
      </mc:AlternateContent>
    </p:spTree>
    <p:extLst>
      <p:ext uri="{BB962C8B-B14F-4D97-AF65-F5344CB8AC3E}">
        <p14:creationId xmlns:p14="http://schemas.microsoft.com/office/powerpoint/2010/main" val="185647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104AA-C1A4-4F51-BD34-316C93723D58}"/>
              </a:ext>
            </a:extLst>
          </p:cNvPr>
          <p:cNvSpPr>
            <a:spLocks noGrp="1"/>
          </p:cNvSpPr>
          <p:nvPr>
            <p:ph type="title"/>
          </p:nvPr>
        </p:nvSpPr>
        <p:spPr>
          <a:xfrm>
            <a:off x="698528" y="1371600"/>
            <a:ext cx="2692372" cy="4114800"/>
          </a:xfrm>
        </p:spPr>
        <p:txBody>
          <a:bodyPr vert="horz" lIns="91440" tIns="45720" rIns="91440" bIns="45720" rtlCol="0" anchor="ctr">
            <a:normAutofit/>
          </a:bodyPr>
          <a:lstStyle/>
          <a:p>
            <a:r>
              <a:rPr lang="en-US" sz="2000" kern="1200" cap="all" spc="300" baseline="0" dirty="0">
                <a:solidFill>
                  <a:schemeClr val="tx2"/>
                </a:solidFill>
                <a:latin typeface="+mj-lt"/>
                <a:ea typeface="+mj-ea"/>
                <a:cs typeface="+mj-cs"/>
              </a:rPr>
              <a:t>Midpoint Method(Code)</a:t>
            </a:r>
          </a:p>
        </p:txBody>
      </p:sp>
      <p:pic>
        <p:nvPicPr>
          <p:cNvPr id="5" name="Content Placeholder 4" descr="Text&#10;&#10;Description automatically generated">
            <a:extLst>
              <a:ext uri="{FF2B5EF4-FFF2-40B4-BE49-F238E27FC236}">
                <a16:creationId xmlns:a16="http://schemas.microsoft.com/office/drawing/2014/main" id="{53F0A6E9-1C73-43DE-8948-42003EA335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65707" y="237848"/>
            <a:ext cx="8026293" cy="3897520"/>
          </a:xfrm>
          <a:prstGeom prst="rect">
            <a:avLst/>
          </a:prstGeom>
        </p:spPr>
      </p:pic>
      <p:sp>
        <p:nvSpPr>
          <p:cNvPr id="3" name="Content Placeholder 2">
            <a:extLst>
              <a:ext uri="{FF2B5EF4-FFF2-40B4-BE49-F238E27FC236}">
                <a16:creationId xmlns:a16="http://schemas.microsoft.com/office/drawing/2014/main" id="{C44D833E-E9A2-438A-9186-48462F55DAA4}"/>
              </a:ext>
            </a:extLst>
          </p:cNvPr>
          <p:cNvSpPr>
            <a:spLocks noGrp="1"/>
          </p:cNvSpPr>
          <p:nvPr>
            <p:ph sz="half" idx="2"/>
          </p:nvPr>
        </p:nvSpPr>
        <p:spPr>
          <a:xfrm>
            <a:off x="4762500" y="4373216"/>
            <a:ext cx="6730972" cy="2395331"/>
          </a:xfrm>
        </p:spPr>
        <p:txBody>
          <a:bodyPr vert="horz" lIns="91440" tIns="45720" rIns="91440" bIns="45720" rtlCol="0">
            <a:normAutofit/>
          </a:bodyPr>
          <a:lstStyle/>
          <a:p>
            <a:r>
              <a:rPr lang="en-US" dirty="0"/>
              <a:t>As explained in above here in the main loop we are calculation k1, k2 which is directly passed in the function f here. </a:t>
            </a:r>
          </a:p>
          <a:p>
            <a:r>
              <a:rPr lang="en-US" dirty="0"/>
              <a:t>With that we get y values and we store them in NumPy array similar to that of Eulers method.</a:t>
            </a:r>
          </a:p>
          <a:p>
            <a:pPr marL="0"/>
            <a:endParaRPr lang="en-US" dirty="0"/>
          </a:p>
        </p:txBody>
      </p:sp>
    </p:spTree>
    <p:extLst>
      <p:ext uri="{BB962C8B-B14F-4D97-AF65-F5344CB8AC3E}">
        <p14:creationId xmlns:p14="http://schemas.microsoft.com/office/powerpoint/2010/main" val="418805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1AEB-50EF-4896-A64C-909B505ED5D8}"/>
              </a:ext>
            </a:extLst>
          </p:cNvPr>
          <p:cNvSpPr>
            <a:spLocks noGrp="1"/>
          </p:cNvSpPr>
          <p:nvPr>
            <p:ph type="title"/>
          </p:nvPr>
        </p:nvSpPr>
        <p:spPr/>
        <p:txBody>
          <a:bodyPr/>
          <a:lstStyle/>
          <a:p>
            <a:r>
              <a:rPr lang="en-US" dirty="0"/>
              <a:t>Error analysis</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0439A2-45D7-46F5-8F7B-EB5F4AFCF745}"/>
                  </a:ext>
                </a:extLst>
              </p:cNvPr>
              <p:cNvSpPr>
                <a:spLocks noGrp="1"/>
              </p:cNvSpPr>
              <p:nvPr>
                <p:ph idx="1"/>
              </p:nvPr>
            </p:nvSpPr>
            <p:spPr/>
            <p:txBody>
              <a:bodyPr/>
              <a:lstStyle/>
              <a:p>
                <a:pPr marL="0" indent="0">
                  <a:buNone/>
                </a:pPr>
                <a:r>
                  <a:rPr lang="en-US" dirty="0"/>
                  <a:t>Local error can be calculated as follows </a:t>
                </a:r>
              </a:p>
              <a:p>
                <a:pPr marL="0" indent="0">
                  <a:buNone/>
                </a:pPr>
                <a:r>
                  <a:rPr lang="en-US" dirty="0"/>
                  <a:t>Actual – Predicted</a:t>
                </a:r>
              </a:p>
              <a:p>
                <a:pPr marL="0" indent="0">
                  <a:buNone/>
                </a:pPr>
                <a:r>
                  <a:rPr lang="en-US" dirty="0"/>
                  <a: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𝑥</m:t>
                        </m:r>
                      </m:sub>
                      <m: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sup>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e>
                    </m:nary>
                  </m:oMath>
                </a14:m>
                <a:r>
                  <a:rPr lang="en-IN" dirty="0"/>
                  <a:t>) –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IN" dirty="0"/>
                  <a:t> )</a:t>
                </a:r>
              </a:p>
              <a:p>
                <a:pPr marL="0" indent="0">
                  <a:buNone/>
                </a:pPr>
                <a:r>
                  <a:rPr lang="en-IN" dirty="0"/>
                  <a:t>Using Taylor expansion in both actual and predicted we can get the desired result. </a:t>
                </a:r>
              </a:p>
              <a:p>
                <a:pPr marL="0" indent="0">
                  <a:buNone/>
                </a:pPr>
                <a:r>
                  <a:rPr lang="en-IN" dirty="0"/>
                  <a:t>Likewise, we can calculate the global error using above process where the predicted value becomes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/2</m:t>
                            </m:r>
                          </m:sub>
                        </m:sSub>
                      </m:e>
                    </m:nary>
                    <m:r>
                      <a:rPr lang="en-US" b="0" i="1" smtClean="0">
                        <a:latin typeface="Cambria Math" panose="02040503050406030204" pitchFamily="18" charset="0"/>
                      </a:rPr>
                      <m:t>)</m:t>
                    </m:r>
                  </m:oMath>
                </a14:m>
                <a:r>
                  <a:rPr lang="en-IN" dirty="0"/>
                  <a:t> and actual becomes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23"/>
                                  </m:rPr>
                                  <a:rPr lang="en-US" i="1">
                                    <a:latin typeface="Cambria Math" panose="02040503050406030204" pitchFamily="18" charset="0"/>
                                  </a:rPr>
                                  <m:t>𝑥</m:t>
                                </m:r>
                              </m:e>
                              <m:sub>
                                <m:r>
                                  <m:rPr>
                                    <m:brk m:alnAt="23"/>
                                  </m:rPr>
                                  <a:rPr lang="en-US" i="1">
                                    <a:latin typeface="Cambria Math" panose="02040503050406030204" pitchFamily="18" charset="0"/>
                                  </a:rPr>
                                  <m:t>𝑖</m:t>
                                </m:r>
                                <m: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p>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𝑑𝑥</m:t>
                            </m:r>
                          </m:e>
                        </m:nary>
                        <m:r>
                          <m:rPr>
                            <m:nor/>
                          </m:rPr>
                          <a:rPr lang="en-IN" dirty="0"/>
                          <m:t> </m:t>
                        </m:r>
                      </m:e>
                    </m:nary>
                  </m:oMath>
                </a14:m>
                <a:endParaRPr lang="en-IN" dirty="0"/>
              </a:p>
              <a:p>
                <a:pPr marL="0" indent="0">
                  <a:buNone/>
                </a:pPr>
                <a:endParaRPr lang="en-IN" dirty="0"/>
              </a:p>
            </p:txBody>
          </p:sp>
        </mc:Choice>
        <mc:Fallback>
          <p:sp>
            <p:nvSpPr>
              <p:cNvPr id="3" name="Content Placeholder 2">
                <a:extLst>
                  <a:ext uri="{FF2B5EF4-FFF2-40B4-BE49-F238E27FC236}">
                    <a16:creationId xmlns:a16="http://schemas.microsoft.com/office/drawing/2014/main" id="{C90439A2-45D7-46F5-8F7B-EB5F4AFCF745}"/>
                  </a:ext>
                </a:extLst>
              </p:cNvPr>
              <p:cNvSpPr>
                <a:spLocks noGrp="1" noRot="1" noChangeAspect="1" noMove="1" noResize="1" noEditPoints="1" noAdjustHandles="1" noChangeArrowheads="1" noChangeShapeType="1" noTextEdit="1"/>
              </p:cNvSpPr>
              <p:nvPr>
                <p:ph idx="1"/>
              </p:nvPr>
            </p:nvSpPr>
            <p:spPr>
              <a:blipFill>
                <a:blip r:embed="rId2"/>
                <a:stretch>
                  <a:fillRect l="-964" t="-1244" b="-7932"/>
                </a:stretch>
              </a:blipFill>
            </p:spPr>
            <p:txBody>
              <a:bodyPr/>
              <a:lstStyle/>
              <a:p>
                <a:r>
                  <a:rPr lang="en-IN">
                    <a:noFill/>
                  </a:rPr>
                  <a:t> </a:t>
                </a:r>
              </a:p>
            </p:txBody>
          </p:sp>
        </mc:Fallback>
      </mc:AlternateContent>
    </p:spTree>
    <p:extLst>
      <p:ext uri="{BB962C8B-B14F-4D97-AF65-F5344CB8AC3E}">
        <p14:creationId xmlns:p14="http://schemas.microsoft.com/office/powerpoint/2010/main" val="183349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85F7-CC9D-4721-AF27-0D52352C9ED4}"/>
              </a:ext>
            </a:extLst>
          </p:cNvPr>
          <p:cNvSpPr>
            <a:spLocks noGrp="1"/>
          </p:cNvSpPr>
          <p:nvPr>
            <p:ph type="title"/>
          </p:nvPr>
        </p:nvSpPr>
        <p:spPr>
          <a:xfrm>
            <a:off x="2057400" y="1371599"/>
            <a:ext cx="8115300" cy="2339633"/>
          </a:xfrm>
        </p:spPr>
        <p:txBody>
          <a:bodyPr vert="horz" lIns="91440" tIns="45720" rIns="91440" bIns="45720" rtlCol="0" anchor="b">
            <a:normAutofit/>
          </a:bodyPr>
          <a:lstStyle/>
          <a:p>
            <a:pPr algn="ctr"/>
            <a:r>
              <a:rPr lang="en-US" sz="4000" kern="1200" cap="all" spc="300" baseline="0">
                <a:solidFill>
                  <a:schemeClr val="tx2"/>
                </a:solidFill>
                <a:latin typeface="+mj-lt"/>
                <a:ea typeface="+mj-ea"/>
                <a:cs typeface="+mj-cs"/>
              </a:rPr>
              <a:t>Taylors Method</a:t>
            </a:r>
          </a:p>
        </p:txBody>
      </p:sp>
    </p:spTree>
    <p:extLst>
      <p:ext uri="{BB962C8B-B14F-4D97-AF65-F5344CB8AC3E}">
        <p14:creationId xmlns:p14="http://schemas.microsoft.com/office/powerpoint/2010/main" val="449066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020C-B36A-407B-A387-E05E3F89E7A2}"/>
              </a:ext>
            </a:extLst>
          </p:cNvPr>
          <p:cNvSpPr>
            <a:spLocks noGrp="1"/>
          </p:cNvSpPr>
          <p:nvPr>
            <p:ph type="title"/>
          </p:nvPr>
        </p:nvSpPr>
        <p:spPr>
          <a:xfrm>
            <a:off x="1352550" y="156934"/>
            <a:ext cx="9486900" cy="645217"/>
          </a:xfrm>
        </p:spPr>
        <p:txBody>
          <a:bodyPr/>
          <a:lstStyle/>
          <a:p>
            <a:r>
              <a:rPr lang="en-IN" dirty="0"/>
              <a:t>Taylors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7BC68A-9AE3-4581-BB11-87D786CD80E2}"/>
                  </a:ext>
                </a:extLst>
              </p:cNvPr>
              <p:cNvSpPr>
                <a:spLocks noGrp="1"/>
              </p:cNvSpPr>
              <p:nvPr>
                <p:ph idx="1"/>
              </p:nvPr>
            </p:nvSpPr>
            <p:spPr>
              <a:xfrm>
                <a:off x="1245869" y="956754"/>
                <a:ext cx="9486901" cy="5403406"/>
              </a:xfrm>
            </p:spPr>
            <p:txBody>
              <a:bodyPr/>
              <a:lstStyle/>
              <a:p>
                <a:r>
                  <a:rPr lang="en-IN" dirty="0"/>
                  <a:t>Consider an initial value problem with                       and                        </a:t>
                </a:r>
              </a:p>
              <a:p>
                <a:pPr marL="0" indent="0">
                  <a:buNone/>
                </a:pPr>
                <a:r>
                  <a:rPr lang="en-IN" dirty="0"/>
                  <a:t>Where f is a function and                is the known point.</a:t>
                </a:r>
              </a:p>
              <a:p>
                <a:r>
                  <a:rPr lang="en-IN" dirty="0"/>
                  <a:t>By using Taylors series the value of y at any neighbouring point of</a:t>
                </a:r>
              </a:p>
              <a:p>
                <a:endParaRPr lang="en-IN" dirty="0"/>
              </a:p>
              <a:p>
                <a:r>
                  <a:rPr lang="en-IN" dirty="0"/>
                  <a:t>Since we know                we can find     and we can also find the higher</a:t>
                </a:r>
              </a:p>
              <a:p>
                <a:pPr marL="0" indent="0">
                  <a:buNone/>
                </a:pPr>
                <a:r>
                  <a:rPr lang="en-IN" dirty="0"/>
                  <a:t> derivatives by using this relation                      . By getting the higher</a:t>
                </a:r>
              </a:p>
              <a:p>
                <a:pPr marL="0" indent="0">
                  <a:buNone/>
                </a:pPr>
                <a:r>
                  <a:rPr lang="en-IN" dirty="0"/>
                  <a:t> derivatives we can compute the value of                     by using Taylors equation.</a:t>
                </a:r>
              </a:p>
              <a:p>
                <a:r>
                  <a:rPr lang="en-IN" dirty="0"/>
                  <a:t>When Taylor method of order </a:t>
                </a:r>
                <a14:m>
                  <m:oMath xmlns:m="http://schemas.openxmlformats.org/officeDocument/2006/math">
                    <m:r>
                      <a:rPr lang="en-US" b="0" i="1" smtClean="0">
                        <a:latin typeface="Cambria Math" panose="02040503050406030204" pitchFamily="18" charset="0"/>
                      </a:rPr>
                      <m:t>𝑛</m:t>
                    </m:r>
                  </m:oMath>
                </a14:m>
                <a:r>
                  <a:rPr lang="en-IN" dirty="0"/>
                  <a:t> is used then the local truncation error is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𝑛</m:t>
                            </m:r>
                          </m:sup>
                        </m:sSup>
                      </m:e>
                    </m:d>
                  </m:oMath>
                </a14:m>
                <a:endParaRPr lang="en-US" b="0" dirty="0"/>
              </a:p>
              <a:p>
                <a:pPr marL="0" indent="0">
                  <a:buNone/>
                </a:pPr>
                <a:endParaRPr lang="en-IN" dirty="0"/>
              </a:p>
            </p:txBody>
          </p:sp>
        </mc:Choice>
        <mc:Fallback>
          <p:sp>
            <p:nvSpPr>
              <p:cNvPr id="3" name="Content Placeholder 2">
                <a:extLst>
                  <a:ext uri="{FF2B5EF4-FFF2-40B4-BE49-F238E27FC236}">
                    <a16:creationId xmlns:a16="http://schemas.microsoft.com/office/drawing/2014/main" id="{B47BC68A-9AE3-4581-BB11-87D786CD80E2}"/>
                  </a:ext>
                </a:extLst>
              </p:cNvPr>
              <p:cNvSpPr>
                <a:spLocks noGrp="1" noRot="1" noChangeAspect="1" noMove="1" noResize="1" noEditPoints="1" noAdjustHandles="1" noChangeArrowheads="1" noChangeShapeType="1" noTextEdit="1"/>
              </p:cNvSpPr>
              <p:nvPr>
                <p:ph idx="1"/>
              </p:nvPr>
            </p:nvSpPr>
            <p:spPr>
              <a:xfrm>
                <a:off x="1245869" y="956754"/>
                <a:ext cx="9486901" cy="5403406"/>
              </a:xfrm>
              <a:blipFill>
                <a:blip r:embed="rId2"/>
                <a:stretch>
                  <a:fillRect l="-963" t="-90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4A8C2194-75E4-4D3F-A3C8-95300D7999B2}"/>
              </a:ext>
            </a:extLst>
          </p:cNvPr>
          <p:cNvPicPr>
            <a:picLocks/>
          </p:cNvPicPr>
          <p:nvPr/>
        </p:nvPicPr>
        <p:blipFill>
          <a:blip r:embed="rId3"/>
          <a:stretch>
            <a:fillRect/>
          </a:stretch>
        </p:blipFill>
        <p:spPr>
          <a:xfrm>
            <a:off x="6398981" y="1026247"/>
            <a:ext cx="1503204" cy="369411"/>
          </a:xfrm>
          <a:prstGeom prst="rect">
            <a:avLst/>
          </a:prstGeom>
        </p:spPr>
      </p:pic>
      <p:pic>
        <p:nvPicPr>
          <p:cNvPr id="8" name="Picture 7">
            <a:extLst>
              <a:ext uri="{FF2B5EF4-FFF2-40B4-BE49-F238E27FC236}">
                <a16:creationId xmlns:a16="http://schemas.microsoft.com/office/drawing/2014/main" id="{6935E885-CF69-4B03-BC95-668EEC7F56F8}"/>
              </a:ext>
            </a:extLst>
          </p:cNvPr>
          <p:cNvPicPr>
            <a:picLocks/>
          </p:cNvPicPr>
          <p:nvPr/>
        </p:nvPicPr>
        <p:blipFill>
          <a:blip r:embed="rId4"/>
          <a:stretch>
            <a:fillRect/>
          </a:stretch>
        </p:blipFill>
        <p:spPr>
          <a:xfrm>
            <a:off x="8724127" y="974465"/>
            <a:ext cx="1598613" cy="357505"/>
          </a:xfrm>
          <a:prstGeom prst="rect">
            <a:avLst/>
          </a:prstGeom>
        </p:spPr>
      </p:pic>
      <p:pic>
        <p:nvPicPr>
          <p:cNvPr id="9" name="Picture 8">
            <a:extLst>
              <a:ext uri="{FF2B5EF4-FFF2-40B4-BE49-F238E27FC236}">
                <a16:creationId xmlns:a16="http://schemas.microsoft.com/office/drawing/2014/main" id="{1CBD3609-2B83-4C6C-9926-C94C55EBB76F}"/>
              </a:ext>
            </a:extLst>
          </p:cNvPr>
          <p:cNvPicPr>
            <a:picLocks/>
          </p:cNvPicPr>
          <p:nvPr/>
        </p:nvPicPr>
        <p:blipFill>
          <a:blip r:embed="rId5"/>
          <a:stretch>
            <a:fillRect/>
          </a:stretch>
        </p:blipFill>
        <p:spPr>
          <a:xfrm>
            <a:off x="4512310" y="1502483"/>
            <a:ext cx="1105535" cy="357505"/>
          </a:xfrm>
          <a:prstGeom prst="rect">
            <a:avLst/>
          </a:prstGeom>
        </p:spPr>
      </p:pic>
      <p:pic>
        <p:nvPicPr>
          <p:cNvPr id="10" name="Picture 9">
            <a:extLst>
              <a:ext uri="{FF2B5EF4-FFF2-40B4-BE49-F238E27FC236}">
                <a16:creationId xmlns:a16="http://schemas.microsoft.com/office/drawing/2014/main" id="{F5F27C61-2654-4A60-8F3C-005954D21664}"/>
              </a:ext>
            </a:extLst>
          </p:cNvPr>
          <p:cNvPicPr>
            <a:picLocks/>
          </p:cNvPicPr>
          <p:nvPr/>
        </p:nvPicPr>
        <p:blipFill>
          <a:blip r:embed="rId6"/>
          <a:stretch>
            <a:fillRect/>
          </a:stretch>
        </p:blipFill>
        <p:spPr>
          <a:xfrm>
            <a:off x="9560795" y="1985385"/>
            <a:ext cx="991870" cy="307340"/>
          </a:xfrm>
          <a:prstGeom prst="rect">
            <a:avLst/>
          </a:prstGeom>
        </p:spPr>
      </p:pic>
      <p:pic>
        <p:nvPicPr>
          <p:cNvPr id="12" name="Picture 11">
            <a:extLst>
              <a:ext uri="{FF2B5EF4-FFF2-40B4-BE49-F238E27FC236}">
                <a16:creationId xmlns:a16="http://schemas.microsoft.com/office/drawing/2014/main" id="{F20B5E79-84EE-4AAF-9C18-C48694055892}"/>
              </a:ext>
            </a:extLst>
          </p:cNvPr>
          <p:cNvPicPr>
            <a:picLocks/>
          </p:cNvPicPr>
          <p:nvPr/>
        </p:nvPicPr>
        <p:blipFill>
          <a:blip r:embed="rId7"/>
          <a:stretch>
            <a:fillRect/>
          </a:stretch>
        </p:blipFill>
        <p:spPr>
          <a:xfrm>
            <a:off x="1847538" y="2513403"/>
            <a:ext cx="8634413" cy="334486"/>
          </a:xfrm>
          <a:prstGeom prst="rect">
            <a:avLst/>
          </a:prstGeom>
        </p:spPr>
      </p:pic>
      <p:pic>
        <p:nvPicPr>
          <p:cNvPr id="13" name="Picture 12">
            <a:extLst>
              <a:ext uri="{FF2B5EF4-FFF2-40B4-BE49-F238E27FC236}">
                <a16:creationId xmlns:a16="http://schemas.microsoft.com/office/drawing/2014/main" id="{7278CC06-B9EF-4C96-A951-CA23CF8154A0}"/>
              </a:ext>
            </a:extLst>
          </p:cNvPr>
          <p:cNvPicPr>
            <a:picLocks noChangeAspect="1"/>
          </p:cNvPicPr>
          <p:nvPr/>
        </p:nvPicPr>
        <p:blipFill>
          <a:blip r:embed="rId8"/>
          <a:stretch>
            <a:fillRect/>
          </a:stretch>
        </p:blipFill>
        <p:spPr>
          <a:xfrm>
            <a:off x="3408838" y="2961718"/>
            <a:ext cx="1103472" cy="359695"/>
          </a:xfrm>
          <a:prstGeom prst="rect">
            <a:avLst/>
          </a:prstGeom>
        </p:spPr>
      </p:pic>
      <p:pic>
        <p:nvPicPr>
          <p:cNvPr id="15" name="Picture 14">
            <a:extLst>
              <a:ext uri="{FF2B5EF4-FFF2-40B4-BE49-F238E27FC236}">
                <a16:creationId xmlns:a16="http://schemas.microsoft.com/office/drawing/2014/main" id="{674C3532-99C4-4A1C-8F32-FB5145E8244E}"/>
              </a:ext>
            </a:extLst>
          </p:cNvPr>
          <p:cNvPicPr>
            <a:picLocks/>
          </p:cNvPicPr>
          <p:nvPr/>
        </p:nvPicPr>
        <p:blipFill>
          <a:blip r:embed="rId9"/>
          <a:stretch>
            <a:fillRect/>
          </a:stretch>
        </p:blipFill>
        <p:spPr>
          <a:xfrm>
            <a:off x="6060770" y="2915803"/>
            <a:ext cx="263208" cy="378460"/>
          </a:xfrm>
          <a:prstGeom prst="rect">
            <a:avLst/>
          </a:prstGeom>
        </p:spPr>
      </p:pic>
      <p:pic>
        <p:nvPicPr>
          <p:cNvPr id="16" name="Picture 15">
            <a:extLst>
              <a:ext uri="{FF2B5EF4-FFF2-40B4-BE49-F238E27FC236}">
                <a16:creationId xmlns:a16="http://schemas.microsoft.com/office/drawing/2014/main" id="{58675A30-BA64-4628-9694-00A5811B4185}"/>
              </a:ext>
            </a:extLst>
          </p:cNvPr>
          <p:cNvPicPr>
            <a:picLocks/>
          </p:cNvPicPr>
          <p:nvPr/>
        </p:nvPicPr>
        <p:blipFill>
          <a:blip r:embed="rId3"/>
          <a:stretch>
            <a:fillRect/>
          </a:stretch>
        </p:blipFill>
        <p:spPr>
          <a:xfrm>
            <a:off x="5413142" y="3499452"/>
            <a:ext cx="1503204" cy="369411"/>
          </a:xfrm>
          <a:prstGeom prst="rect">
            <a:avLst/>
          </a:prstGeom>
        </p:spPr>
      </p:pic>
      <p:pic>
        <p:nvPicPr>
          <p:cNvPr id="17" name="Picture 16">
            <a:extLst>
              <a:ext uri="{FF2B5EF4-FFF2-40B4-BE49-F238E27FC236}">
                <a16:creationId xmlns:a16="http://schemas.microsoft.com/office/drawing/2014/main" id="{EF93C54A-D321-4A4E-A771-014DB27C52C6}"/>
              </a:ext>
            </a:extLst>
          </p:cNvPr>
          <p:cNvPicPr>
            <a:picLocks/>
          </p:cNvPicPr>
          <p:nvPr/>
        </p:nvPicPr>
        <p:blipFill>
          <a:blip r:embed="rId10"/>
          <a:stretch>
            <a:fillRect/>
          </a:stretch>
        </p:blipFill>
        <p:spPr>
          <a:xfrm>
            <a:off x="6220797" y="3965634"/>
            <a:ext cx="1445260" cy="357505"/>
          </a:xfrm>
          <a:prstGeom prst="rect">
            <a:avLst/>
          </a:prstGeom>
        </p:spPr>
      </p:pic>
    </p:spTree>
    <p:extLst>
      <p:ext uri="{BB962C8B-B14F-4D97-AF65-F5344CB8AC3E}">
        <p14:creationId xmlns:p14="http://schemas.microsoft.com/office/powerpoint/2010/main" val="3975814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2AAC5-6721-4B9B-A0B5-2671F49E6F9A}"/>
              </a:ext>
            </a:extLst>
          </p:cNvPr>
          <p:cNvSpPr>
            <a:spLocks noGrp="1"/>
          </p:cNvSpPr>
          <p:nvPr>
            <p:ph type="title"/>
          </p:nvPr>
        </p:nvSpPr>
        <p:spPr>
          <a:xfrm>
            <a:off x="8128028" y="239150"/>
            <a:ext cx="3390899" cy="1303606"/>
          </a:xfrm>
        </p:spPr>
        <p:txBody>
          <a:bodyPr>
            <a:normAutofit/>
          </a:bodyPr>
          <a:lstStyle/>
          <a:p>
            <a:pPr algn="ctr"/>
            <a:r>
              <a:rPr lang="en-IN"/>
              <a:t>Taylors method</a:t>
            </a:r>
          </a:p>
        </p:txBody>
      </p:sp>
      <p:pic>
        <p:nvPicPr>
          <p:cNvPr id="5" name="Picture 4" descr="Text&#10;&#10;Description automatically generated">
            <a:extLst>
              <a:ext uri="{FF2B5EF4-FFF2-40B4-BE49-F238E27FC236}">
                <a16:creationId xmlns:a16="http://schemas.microsoft.com/office/drawing/2014/main" id="{BF83ED1C-DBB9-4BE8-9DBD-252265AD8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89" y="1318260"/>
            <a:ext cx="6096000" cy="4221479"/>
          </a:xfrm>
          <a:prstGeom prst="rect">
            <a:avLst/>
          </a:prstGeom>
        </p:spPr>
      </p:pic>
      <p:sp>
        <p:nvSpPr>
          <p:cNvPr id="3" name="Content Placeholder 2">
            <a:extLst>
              <a:ext uri="{FF2B5EF4-FFF2-40B4-BE49-F238E27FC236}">
                <a16:creationId xmlns:a16="http://schemas.microsoft.com/office/drawing/2014/main" id="{0E4C2346-8E54-451C-9AD2-757C311631AF}"/>
              </a:ext>
            </a:extLst>
          </p:cNvPr>
          <p:cNvSpPr>
            <a:spLocks noGrp="1"/>
          </p:cNvSpPr>
          <p:nvPr>
            <p:ph idx="1"/>
          </p:nvPr>
        </p:nvSpPr>
        <p:spPr>
          <a:xfrm>
            <a:off x="8115301" y="1814732"/>
            <a:ext cx="3390899" cy="4501662"/>
          </a:xfrm>
        </p:spPr>
        <p:txBody>
          <a:bodyPr>
            <a:normAutofit/>
          </a:bodyPr>
          <a:lstStyle/>
          <a:p>
            <a:r>
              <a:rPr lang="en-IN" dirty="0"/>
              <a:t>In the implementation of the code Taylors expansion is considered up to three terms and all the higher order derivate terms is not considered.</a:t>
            </a:r>
          </a:p>
          <a:p>
            <a:r>
              <a:rPr lang="en-IN" dirty="0"/>
              <a:t>The major drawback of the Taylor method is it needs higher order derivatives</a:t>
            </a:r>
          </a:p>
          <a:p>
            <a:pPr marL="0" indent="0">
              <a:buNone/>
            </a:pPr>
            <a:endParaRPr lang="en-IN" dirty="0"/>
          </a:p>
          <a:p>
            <a:endParaRPr lang="en-IN" dirty="0"/>
          </a:p>
        </p:txBody>
      </p:sp>
    </p:spTree>
    <p:extLst>
      <p:ext uri="{BB962C8B-B14F-4D97-AF65-F5344CB8AC3E}">
        <p14:creationId xmlns:p14="http://schemas.microsoft.com/office/powerpoint/2010/main" val="247498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1239-30C3-4CB6-9871-06E90FC3C4AA}"/>
              </a:ext>
            </a:extLst>
          </p:cNvPr>
          <p:cNvSpPr>
            <a:spLocks noGrp="1"/>
          </p:cNvSpPr>
          <p:nvPr>
            <p:ph type="title"/>
          </p:nvPr>
        </p:nvSpPr>
        <p:spPr/>
        <p:txBody>
          <a:bodyPr/>
          <a:lstStyle/>
          <a:p>
            <a:r>
              <a:rPr lang="en-IN" dirty="0">
                <a:latin typeface="Calibri Light" panose="020F0302020204030204" pitchFamily="34" charset="0"/>
                <a:cs typeface="Calibri Light" panose="020F0302020204030204" pitchFamily="34" charset="0"/>
              </a:rPr>
              <a:t>Taylors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D9F0DF-2A5A-49C3-83F7-414BF6C1D0EA}"/>
                  </a:ext>
                </a:extLst>
              </p:cNvPr>
              <p:cNvSpPr>
                <a:spLocks noGrp="1"/>
              </p:cNvSpPr>
              <p:nvPr>
                <p:ph idx="1"/>
              </p:nvPr>
            </p:nvSpPr>
            <p:spPr/>
            <p:txBody>
              <a:bodyPr>
                <a:normAutofit/>
              </a:bodyPr>
              <a:lstStyle/>
              <a:p>
                <a:r>
                  <a:rPr lang="en-US" dirty="0"/>
                  <a:t>We calculated the derivate of the functions using scipy.Derivative which will be used in the Taylor method to get the values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oMath>
                </a14:m>
                <a:endParaRPr lang="en-US" dirty="0"/>
              </a:p>
              <a:p>
                <a:r>
                  <a:rPr lang="en-US" dirty="0"/>
                  <a:t>In the above code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en-US" dirty="0"/>
                  <a:t>represents the first , second, third order derivates in the Taylor series. </a:t>
                </a:r>
              </a:p>
              <a:p>
                <a:r>
                  <a:rPr lang="en-US" dirty="0"/>
                  <a:t>In this code we used Taylor up to third order, computed the yn and stored in the NumPy array.</a:t>
                </a:r>
              </a:p>
              <a:p>
                <a:r>
                  <a:rPr lang="en-US" dirty="0"/>
                  <a:t>Error</a:t>
                </a:r>
              </a:p>
            </p:txBody>
          </p:sp>
        </mc:Choice>
        <mc:Fallback>
          <p:sp>
            <p:nvSpPr>
              <p:cNvPr id="3" name="Content Placeholder 2">
                <a:extLst>
                  <a:ext uri="{FF2B5EF4-FFF2-40B4-BE49-F238E27FC236}">
                    <a16:creationId xmlns:a16="http://schemas.microsoft.com/office/drawing/2014/main" id="{4BD9F0DF-2A5A-49C3-83F7-414BF6C1D0EA}"/>
                  </a:ext>
                </a:extLst>
              </p:cNvPr>
              <p:cNvSpPr>
                <a:spLocks noGrp="1" noRot="1" noChangeAspect="1" noMove="1" noResize="1" noEditPoints="1" noAdjustHandles="1" noChangeArrowheads="1" noChangeShapeType="1" noTextEdit="1"/>
              </p:cNvSpPr>
              <p:nvPr>
                <p:ph idx="1"/>
              </p:nvPr>
            </p:nvSpPr>
            <p:spPr>
              <a:blipFill>
                <a:blip r:embed="rId2"/>
                <a:stretch>
                  <a:fillRect l="-321" t="-1244"/>
                </a:stretch>
              </a:blipFill>
            </p:spPr>
            <p:txBody>
              <a:bodyPr/>
              <a:lstStyle/>
              <a:p>
                <a:r>
                  <a:rPr lang="en-IN">
                    <a:noFill/>
                  </a:rPr>
                  <a:t> </a:t>
                </a:r>
              </a:p>
            </p:txBody>
          </p:sp>
        </mc:Fallback>
      </mc:AlternateContent>
    </p:spTree>
    <p:extLst>
      <p:ext uri="{BB962C8B-B14F-4D97-AF65-F5344CB8AC3E}">
        <p14:creationId xmlns:p14="http://schemas.microsoft.com/office/powerpoint/2010/main" val="276021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8C6E3-47D4-4497-B3E7-4074B44E338C}"/>
              </a:ext>
            </a:extLst>
          </p:cNvPr>
          <p:cNvSpPr>
            <a:spLocks noGrp="1"/>
          </p:cNvSpPr>
          <p:nvPr>
            <p:ph type="title"/>
          </p:nvPr>
        </p:nvSpPr>
        <p:spPr>
          <a:xfrm>
            <a:off x="1616054" y="1261137"/>
            <a:ext cx="8959893" cy="888360"/>
          </a:xfrm>
        </p:spPr>
        <p:txBody>
          <a:bodyPr vert="horz" lIns="91440" tIns="45720" rIns="91440" bIns="45720" rtlCol="0" anchor="b">
            <a:normAutofit/>
          </a:bodyPr>
          <a:lstStyle/>
          <a:p>
            <a:pPr algn="ctr"/>
            <a:r>
              <a:rPr lang="en-US" sz="3200" kern="1200" dirty="0">
                <a:solidFill>
                  <a:schemeClr val="tx1">
                    <a:lumMod val="65000"/>
                    <a:lumOff val="35000"/>
                  </a:schemeClr>
                </a:solidFill>
                <a:latin typeface="+mj-lt"/>
                <a:ea typeface="+mj-ea"/>
                <a:cs typeface="+mj-cs"/>
              </a:rPr>
              <a:t>Runge-</a:t>
            </a:r>
            <a:r>
              <a:rPr lang="en-US" sz="3200" kern="1200" dirty="0" err="1">
                <a:solidFill>
                  <a:schemeClr val="tx1">
                    <a:lumMod val="65000"/>
                    <a:lumOff val="35000"/>
                  </a:schemeClr>
                </a:solidFill>
                <a:latin typeface="+mj-lt"/>
                <a:ea typeface="+mj-ea"/>
                <a:cs typeface="+mj-cs"/>
              </a:rPr>
              <a:t>Kutta</a:t>
            </a:r>
            <a:r>
              <a:rPr lang="en-US" sz="3200" kern="1200" dirty="0">
                <a:solidFill>
                  <a:schemeClr val="tx1">
                    <a:lumMod val="65000"/>
                    <a:lumOff val="35000"/>
                  </a:schemeClr>
                </a:solidFill>
                <a:latin typeface="+mj-lt"/>
                <a:ea typeface="+mj-ea"/>
                <a:cs typeface="+mj-cs"/>
              </a:rPr>
              <a:t> methods</a:t>
            </a:r>
          </a:p>
        </p:txBody>
      </p:sp>
      <p:sp>
        <p:nvSpPr>
          <p:cNvPr id="3" name="TextBox 2">
            <a:extLst>
              <a:ext uri="{FF2B5EF4-FFF2-40B4-BE49-F238E27FC236}">
                <a16:creationId xmlns:a16="http://schemas.microsoft.com/office/drawing/2014/main" id="{802E2A2F-883E-4F4C-922E-D08C6F08F934}"/>
              </a:ext>
            </a:extLst>
          </p:cNvPr>
          <p:cNvSpPr txBox="1"/>
          <p:nvPr/>
        </p:nvSpPr>
        <p:spPr>
          <a:xfrm>
            <a:off x="1616054" y="2427383"/>
            <a:ext cx="8959892" cy="31694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lumMod val="65000"/>
                    <a:lumOff val="35000"/>
                  </a:schemeClr>
                </a:solidFill>
              </a:rPr>
              <a:t>We have seen that the Taylor’s method requires derivatives of higher order which can be very tough task to find. Runge-Kutta method gives higher accuracy and can be done without calculating higher order derivatives and only require first order derivatives at some particular points.  </a:t>
            </a:r>
          </a:p>
        </p:txBody>
      </p:sp>
    </p:spTree>
    <p:extLst>
      <p:ext uri="{BB962C8B-B14F-4D97-AF65-F5344CB8AC3E}">
        <p14:creationId xmlns:p14="http://schemas.microsoft.com/office/powerpoint/2010/main" val="237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6BD8-9057-409E-9549-D30B242A46C6}"/>
              </a:ext>
            </a:extLst>
          </p:cNvPr>
          <p:cNvSpPr>
            <a:spLocks noGrp="1"/>
          </p:cNvSpPr>
          <p:nvPr>
            <p:ph type="title"/>
          </p:nvPr>
        </p:nvSpPr>
        <p:spPr>
          <a:xfrm>
            <a:off x="838200" y="365125"/>
            <a:ext cx="10515600" cy="520699"/>
          </a:xfrm>
        </p:spPr>
        <p:txBody>
          <a:bodyPr>
            <a:normAutofit fontScale="90000"/>
          </a:bodyPr>
          <a:lstStyle/>
          <a:p>
            <a:r>
              <a:rPr lang="en-IN">
                <a:solidFill>
                  <a:schemeClr val="bg1"/>
                </a:solidFill>
              </a:rPr>
              <a: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A50298-3C97-4CE1-A7A1-1B11EB6C127A}"/>
                  </a:ext>
                </a:extLst>
              </p:cNvPr>
              <p:cNvSpPr>
                <a:spLocks noGrp="1"/>
              </p:cNvSpPr>
              <p:nvPr>
                <p:ph idx="1"/>
              </p:nvPr>
            </p:nvSpPr>
            <p:spPr>
              <a:xfrm>
                <a:off x="838200" y="261258"/>
                <a:ext cx="10515600" cy="6382138"/>
              </a:xfrm>
            </p:spPr>
            <p:txBody>
              <a:bodyPr>
                <a:normAutofit/>
              </a:bodyPr>
              <a:lstStyle/>
              <a:p>
                <a:r>
                  <a:rPr lang="en-IN" sz="1800" dirty="0"/>
                  <a:t>The most widely used 4</a:t>
                </a:r>
                <a:r>
                  <a:rPr lang="en-IN" sz="1800" baseline="30000" dirty="0"/>
                  <a:t>th</a:t>
                </a:r>
                <a:r>
                  <a:rPr lang="en-IN" sz="1800" dirty="0"/>
                  <a:t> order Runge-</a:t>
                </a:r>
                <a:r>
                  <a:rPr lang="en-IN" sz="1800" dirty="0" err="1"/>
                  <a:t>Kutta</a:t>
                </a:r>
                <a:r>
                  <a:rPr lang="en-IN" sz="1800" dirty="0"/>
                  <a:t> is discussed below. 4</a:t>
                </a:r>
                <a:r>
                  <a:rPr lang="en-IN" sz="1800" baseline="30000" dirty="0"/>
                  <a:t>th</a:t>
                </a:r>
                <a:r>
                  <a:rPr lang="en-IN" sz="1800" dirty="0"/>
                  <a:t> order Runge-</a:t>
                </a:r>
                <a:r>
                  <a:rPr lang="en-IN" sz="1800" dirty="0" err="1"/>
                  <a:t>Kutta</a:t>
                </a:r>
                <a:r>
                  <a:rPr lang="en-IN" sz="1800" dirty="0"/>
                  <a:t> gives accurate values compared to lower order RKs.</a:t>
                </a:r>
              </a:p>
              <a:p>
                <a:r>
                  <a:rPr lang="en-IN" sz="1800" dirty="0"/>
                  <a:t>Let the initial value problem be </a:t>
                </a:r>
              </a:p>
              <a:p>
                <a:pPr marL="914400" lvl="2" indent="0">
                  <a:buNone/>
                </a:pP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𝑦</m:t>
                          </m:r>
                        </m:e>
                      </m:d>
                      <m:r>
                        <a:rPr lang="en-US" sz="1800" b="0" i="1" smtClean="0">
                          <a:latin typeface="Cambria Math" panose="02040503050406030204" pitchFamily="18" charset="0"/>
                        </a:rPr>
                        <m:t>, </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0</m:t>
                          </m:r>
                        </m:sub>
                      </m:sSub>
                    </m:oMath>
                  </m:oMathPara>
                </a14:m>
                <a:endParaRPr lang="en-IN" sz="1800" dirty="0"/>
              </a:p>
              <a:p>
                <a:endParaRPr lang="en-IN" sz="1800" dirty="0"/>
              </a:p>
              <a:p>
                <a:r>
                  <a:rPr lang="en-US" sz="1800" dirty="0">
                    <a:solidFill>
                      <a:srgbClr val="202122"/>
                    </a:solidFill>
                    <a:latin typeface="Arial" panose="020B0604020202020204" pitchFamily="34" charset="0"/>
                  </a:rPr>
                  <a:t>We now pick a </a:t>
                </a:r>
                <a:r>
                  <a:rPr lang="en-US" sz="1800" b="0" i="0" dirty="0">
                    <a:solidFill>
                      <a:srgbClr val="202122"/>
                    </a:solidFill>
                    <a:effectLst/>
                    <a:latin typeface="Arial" panose="020B0604020202020204" pitchFamily="34" charset="0"/>
                  </a:rPr>
                  <a:t>step-size </a:t>
                </a:r>
                <a:r>
                  <a:rPr lang="en-US" sz="1800" b="0" i="1" dirty="0">
                    <a:solidFill>
                      <a:srgbClr val="202122"/>
                    </a:solidFill>
                    <a:effectLst/>
                    <a:latin typeface="Arial" panose="020B0604020202020204" pitchFamily="34" charset="0"/>
                  </a:rPr>
                  <a:t>h</a:t>
                </a:r>
                <a:r>
                  <a:rPr lang="en-US" sz="1800" b="0" i="0" dirty="0">
                    <a:solidFill>
                      <a:srgbClr val="202122"/>
                    </a:solidFill>
                    <a:effectLst/>
                    <a:latin typeface="Arial" panose="020B0604020202020204" pitchFamily="34" charset="0"/>
                  </a:rPr>
                  <a:t> &gt; 0</a:t>
                </a:r>
              </a:p>
              <a:p>
                <a:r>
                  <a:rPr lang="en-IN" sz="1800" dirty="0"/>
                  <a:t>One iteration of the algorithm will be as follows</a:t>
                </a:r>
              </a:p>
              <a:p>
                <a:pPr marL="0" indent="0">
                  <a:buNone/>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𝑛</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d>
                        <m:dPr>
                          <m:ctrlPr>
                            <a:rPr lang="en-US" sz="1400" b="0" i="1" smtClean="0">
                              <a:latin typeface="Cambria Math" panose="02040503050406030204" pitchFamily="18" charset="0"/>
                            </a:rPr>
                          </m:ctrlPr>
                        </m:dPr>
                        <m:e>
                          <m:sSub>
                            <m:sSubPr>
                              <m:ctrlPr>
                                <a:rPr lang="en-IN" sz="1400" i="1">
                                  <a:latin typeface="Cambria Math" panose="02040503050406030204" pitchFamily="18" charset="0"/>
                                </a:rPr>
                              </m:ctrlPr>
                            </m:sSubPr>
                            <m:e>
                              <m:r>
                                <a:rPr lang="en-US" sz="1400" b="0" i="1" smtClean="0">
                                  <a:latin typeface="Cambria Math" panose="02040503050406030204" pitchFamily="18" charset="0"/>
                                </a:rPr>
                                <m:t>𝑘</m:t>
                              </m:r>
                            </m:e>
                            <m:sub>
                              <m:r>
                                <a:rPr lang="en-US" sz="1400" i="1">
                                  <a:latin typeface="Cambria Math" panose="02040503050406030204" pitchFamily="18" charset="0"/>
                                </a:rPr>
                                <m:t>1</m:t>
                              </m:r>
                            </m:sub>
                          </m:sSub>
                          <m:r>
                            <a:rPr lang="en-US" sz="1400" b="0" i="1" smtClean="0">
                              <a:latin typeface="Cambria Math" panose="02040503050406030204" pitchFamily="18" charset="0"/>
                            </a:rPr>
                            <m:t>+2</m:t>
                          </m:r>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+2</m:t>
                          </m:r>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4</m:t>
                              </m:r>
                            </m:sub>
                          </m:sSub>
                        </m:e>
                      </m:d>
                      <m:r>
                        <a:rPr lang="en-US" sz="1400" b="0" i="1" smtClean="0">
                          <a:latin typeface="Cambria Math" panose="02040503050406030204" pitchFamily="18" charset="0"/>
                        </a:rPr>
                        <m:t>, </m:t>
                      </m:r>
                    </m:oMath>
                  </m:oMathPara>
                </a14:m>
                <a:endParaRPr lang="en-US" sz="1400" b="0" dirty="0"/>
              </a:p>
              <a:p>
                <a:pPr marL="0" indent="0">
                  <a:buNone/>
                </a:pPr>
                <a:r>
                  <a:rPr lang="en-IN" sz="1400" dirty="0"/>
                  <a:t>				</a:t>
                </a:r>
                <a14:m>
                  <m:oMath xmlns:m="http://schemas.openxmlformats.org/officeDocument/2006/math">
                    <m:sSub>
                      <m:sSubPr>
                        <m:ctrlPr>
                          <a:rPr lang="en-IN"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h</m:t>
                    </m:r>
                  </m:oMath>
                </a14:m>
                <a:r>
                  <a:rPr lang="en-IN" sz="1400" dirty="0"/>
                  <a:t>, where</a:t>
                </a:r>
              </a:p>
              <a:p>
                <a:pPr marL="0" indent="0">
                  <a:buNone/>
                </a:pPr>
                <a:endParaRPr lang="en-IN" sz="1400" dirty="0"/>
              </a:p>
              <a:p>
                <a:pPr marL="0" indent="0">
                  <a:buNone/>
                </a:pPr>
                <a:r>
                  <a:rPr lang="en-IN" sz="1400" dirty="0"/>
                  <a:t>	 				</a:t>
                </a:r>
                <a14:m>
                  <m:oMath xmlns:m="http://schemas.openxmlformats.org/officeDocument/2006/math">
                    <m:sSub>
                      <m:sSubPr>
                        <m:ctrlPr>
                          <a:rPr lang="en-IN" sz="1400" i="1">
                            <a:latin typeface="Cambria Math" panose="02040503050406030204" pitchFamily="18" charset="0"/>
                          </a:rPr>
                        </m:ctrlPr>
                      </m:sSubPr>
                      <m:e>
                        <m:r>
                          <a:rPr lang="en-US" sz="1400" b="0" i="1" smtClean="0">
                            <a:latin typeface="Cambria Math" panose="02040503050406030204" pitchFamily="18" charset="0"/>
                          </a:rPr>
                          <m:t>𝑘</m:t>
                        </m:r>
                      </m:e>
                      <m:sub>
                        <m:r>
                          <a:rPr lang="en-US" sz="1400" i="1">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sSub>
                          <m:sSubPr>
                            <m:ctrlPr>
                              <a:rPr lang="en-IN"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r>
                          <a:rPr lang="en-US" sz="1400" b="0" i="1" smtClean="0">
                            <a:latin typeface="Cambria Math" panose="02040503050406030204" pitchFamily="18" charset="0"/>
                          </a:rPr>
                          <m:t>,</m:t>
                        </m:r>
                        <m:sSub>
                          <m:sSubPr>
                            <m:ctrlPr>
                              <a:rPr lang="en-IN" sz="1400" i="1">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𝑛</m:t>
                            </m:r>
                          </m:sub>
                        </m:sSub>
                      </m:e>
                    </m:d>
                    <m:r>
                      <a:rPr lang="en-US" sz="1400" b="0" i="1" smtClean="0">
                        <a:latin typeface="Cambria Math" panose="02040503050406030204" pitchFamily="18" charset="0"/>
                      </a:rPr>
                      <m:t>,</m:t>
                    </m:r>
                  </m:oMath>
                </a14:m>
                <a:r>
                  <a:rPr lang="en-IN" sz="1400" dirty="0"/>
                  <a:t> </a:t>
                </a:r>
              </a:p>
              <a:p>
                <a:pPr marL="0" indent="0">
                  <a:buNone/>
                </a:pPr>
                <a:r>
                  <a:rPr lang="en-IN" sz="1400" dirty="0"/>
                  <a:t>	 				</a:t>
                </a:r>
                <a14:m>
                  <m:oMath xmlns:m="http://schemas.openxmlformats.org/officeDocument/2006/math">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IN"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h</m:t>
                            </m:r>
                          </m:num>
                          <m:den>
                            <m:r>
                              <a:rPr lang="en-US" sz="1400" b="0" i="1" smtClean="0">
                                <a:latin typeface="Cambria Math" panose="02040503050406030204" pitchFamily="18" charset="0"/>
                              </a:rPr>
                              <m:t>2</m:t>
                            </m:r>
                          </m:den>
                        </m:f>
                        <m:r>
                          <a:rPr lang="en-US" sz="1400" i="1">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h</m:t>
                        </m:r>
                        <m:f>
                          <m:fPr>
                            <m:ctrlPr>
                              <a:rPr lang="en-US" sz="1400" b="0" i="1" smtClean="0">
                                <a:latin typeface="Cambria Math" panose="02040503050406030204" pitchFamily="18" charset="0"/>
                              </a:rPr>
                            </m:ctrlPr>
                          </m:fPr>
                          <m:num>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1</m:t>
                                </m:r>
                              </m:sub>
                            </m:sSub>
                          </m:num>
                          <m:den>
                            <m:r>
                              <a:rPr lang="en-US" sz="1400" b="0" i="1" smtClean="0">
                                <a:latin typeface="Cambria Math" panose="02040503050406030204" pitchFamily="18" charset="0"/>
                              </a:rPr>
                              <m:t>2</m:t>
                            </m:r>
                          </m:den>
                        </m:f>
                      </m:e>
                    </m:d>
                    <m:r>
                      <a:rPr lang="en-US" sz="1400" i="1">
                        <a:latin typeface="Cambria Math" panose="02040503050406030204" pitchFamily="18" charset="0"/>
                      </a:rPr>
                      <m:t>,</m:t>
                    </m:r>
                  </m:oMath>
                </a14:m>
                <a:endParaRPr lang="en-IN" sz="1400" dirty="0"/>
              </a:p>
              <a:p>
                <a:pPr marL="0" indent="0">
                  <a:buNone/>
                </a:pPr>
                <a:r>
                  <a:rPr lang="en-IN" sz="1400" dirty="0"/>
                  <a:t>					 </a:t>
                </a:r>
                <a14:m>
                  <m:oMath xmlns:m="http://schemas.openxmlformats.org/officeDocument/2006/math">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3</m:t>
                        </m:r>
                      </m:sub>
                    </m:sSub>
                    <m:r>
                      <a:rPr lang="en-US" sz="1400" i="1">
                        <a:latin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IN"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h</m:t>
                            </m:r>
                          </m:num>
                          <m:den>
                            <m:r>
                              <a:rPr lang="en-US" sz="1400" b="0" i="1" smtClean="0">
                                <a:latin typeface="Cambria Math" panose="02040503050406030204" pitchFamily="18" charset="0"/>
                              </a:rPr>
                              <m:t>2</m:t>
                            </m:r>
                          </m:den>
                        </m:f>
                        <m:r>
                          <a:rPr lang="en-US" sz="1400" i="1">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h</m:t>
                        </m:r>
                        <m:f>
                          <m:fPr>
                            <m:ctrlPr>
                              <a:rPr lang="en-US" sz="1400" b="0" i="1" smtClean="0">
                                <a:latin typeface="Cambria Math" panose="02040503050406030204" pitchFamily="18" charset="0"/>
                              </a:rPr>
                            </m:ctrlPr>
                          </m:fPr>
                          <m:num>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2</m:t>
                                </m:r>
                              </m:sub>
                            </m:sSub>
                          </m:num>
                          <m:den>
                            <m:r>
                              <a:rPr lang="en-US" sz="1400" b="0" i="1" smtClean="0">
                                <a:latin typeface="Cambria Math" panose="02040503050406030204" pitchFamily="18" charset="0"/>
                              </a:rPr>
                              <m:t>2</m:t>
                            </m:r>
                          </m:den>
                        </m:f>
                      </m:e>
                    </m:d>
                    <m:r>
                      <a:rPr lang="en-US" sz="1400" i="1">
                        <a:latin typeface="Cambria Math" panose="02040503050406030204" pitchFamily="18" charset="0"/>
                      </a:rPr>
                      <m:t>,</m:t>
                    </m:r>
                  </m:oMath>
                </a14:m>
                <a:endParaRPr lang="en-US" sz="1400" dirty="0"/>
              </a:p>
              <a:p>
                <a:pPr marL="0" indent="0">
                  <a:buNone/>
                </a:pPr>
                <a:r>
                  <a:rPr lang="en-IN" sz="1400" dirty="0"/>
                  <a:t>					 </a:t>
                </a:r>
                <a14:m>
                  <m:oMath xmlns:m="http://schemas.openxmlformats.org/officeDocument/2006/math">
                    <m:sSub>
                      <m:sSubPr>
                        <m:ctrlPr>
                          <a:rPr lang="en-IN" sz="1400" i="1">
                            <a:latin typeface="Cambria Math" panose="02040503050406030204" pitchFamily="18" charset="0"/>
                          </a:rPr>
                        </m:ctrlPr>
                      </m:sSubPr>
                      <m:e>
                        <m:r>
                          <a:rPr lang="en-US" sz="1400" i="1">
                            <a:latin typeface="Cambria Math" panose="02040503050406030204" pitchFamily="18" charset="0"/>
                          </a:rPr>
                          <m:t>𝑘</m:t>
                        </m:r>
                      </m:e>
                      <m:sub>
                        <m:r>
                          <a:rPr lang="en-US" sz="1400" b="0" i="1" smtClean="0">
                            <a:latin typeface="Cambria Math" panose="02040503050406030204" pitchFamily="18" charset="0"/>
                          </a:rPr>
                          <m:t>4</m:t>
                        </m:r>
                      </m:sub>
                    </m:sSub>
                    <m:r>
                      <a:rPr lang="en-US" sz="1400" i="1">
                        <a:latin typeface="Cambria Math" panose="02040503050406030204" pitchFamily="18" charset="0"/>
                      </a:rPr>
                      <m:t>=</m:t>
                    </m:r>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IN"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i="1">
                            <a:latin typeface="Cambria Math" panose="02040503050406030204" pitchFamily="18" charset="0"/>
                          </a:rPr>
                          <m:t>,</m:t>
                        </m:r>
                        <m:sSub>
                          <m:sSubPr>
                            <m:ctrlPr>
                              <a:rPr lang="en-IN"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𝑛</m:t>
                            </m:r>
                          </m:sub>
                        </m:sSub>
                        <m:r>
                          <a:rPr lang="en-US" sz="1400" b="0" i="1" smtClean="0">
                            <a:latin typeface="Cambria Math" panose="02040503050406030204" pitchFamily="18" charset="0"/>
                          </a:rPr>
                          <m:t>+</m:t>
                        </m:r>
                        <m:r>
                          <a:rPr lang="en-US" sz="1400" b="0" i="1" smtClean="0">
                            <a:latin typeface="Cambria Math" panose="02040503050406030204" pitchFamily="18" charset="0"/>
                          </a:rPr>
                          <m:t>h</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𝑘</m:t>
                            </m:r>
                          </m:e>
                          <m:sub>
                            <m:r>
                              <a:rPr lang="en-US" sz="1400" b="0" i="1" smtClean="0">
                                <a:latin typeface="Cambria Math" panose="02040503050406030204" pitchFamily="18" charset="0"/>
                              </a:rPr>
                              <m:t>3</m:t>
                            </m:r>
                          </m:sub>
                        </m:sSub>
                      </m:e>
                    </m:d>
                  </m:oMath>
                </a14:m>
                <a:endParaRPr lang="en-IN" sz="1400" dirty="0"/>
              </a:p>
              <a:p>
                <a:endParaRPr lang="en-IN" sz="1800" dirty="0">
                  <a:solidFill>
                    <a:srgbClr val="202122"/>
                  </a:solidFill>
                  <a:latin typeface="Arial" panose="020B0604020202020204" pitchFamily="34" charset="0"/>
                </a:endParaRPr>
              </a:p>
              <a:p>
                <a:r>
                  <a:rPr lang="en-IN" sz="1800" b="0" i="0" dirty="0">
                    <a:solidFill>
                      <a:srgbClr val="202122"/>
                    </a:solidFill>
                    <a:effectLst/>
                    <a:latin typeface="Arial" panose="020B0604020202020204" pitchFamily="34" charset="0"/>
                  </a:rPr>
                  <a:t>The above iteration run</a:t>
                </a:r>
                <a:r>
                  <a:rPr lang="en-IN" sz="1800" dirty="0">
                    <a:solidFill>
                      <a:srgbClr val="202122"/>
                    </a:solidFill>
                    <a:latin typeface="Arial" panose="020B0604020202020204" pitchFamily="34" charset="0"/>
                  </a:rPr>
                  <a:t>s until we get the value of </a:t>
                </a:r>
                <a14:m>
                  <m:oMath xmlns:m="http://schemas.openxmlformats.org/officeDocument/2006/math">
                    <m:r>
                      <a:rPr lang="en-US" sz="1800" b="0" i="1" smtClean="0">
                        <a:solidFill>
                          <a:srgbClr val="202122"/>
                        </a:solidFill>
                        <a:latin typeface="Cambria Math" panose="02040503050406030204" pitchFamily="18" charset="0"/>
                      </a:rPr>
                      <m:t>𝑦</m:t>
                    </m:r>
                  </m:oMath>
                </a14:m>
                <a:r>
                  <a:rPr lang="en-IN" sz="1800" b="0" i="0" dirty="0">
                    <a:solidFill>
                      <a:srgbClr val="202122"/>
                    </a:solidFill>
                    <a:effectLst/>
                    <a:latin typeface="Arial" panose="020B0604020202020204" pitchFamily="34" charset="0"/>
                  </a:rPr>
                  <a:t> for a given </a:t>
                </a:r>
                <a14:m>
                  <m:oMath xmlns:m="http://schemas.openxmlformats.org/officeDocument/2006/math">
                    <m:r>
                      <a:rPr lang="en-US" sz="1800" b="0" i="1" smtClean="0">
                        <a:solidFill>
                          <a:srgbClr val="202122"/>
                        </a:solidFill>
                        <a:effectLst/>
                        <a:latin typeface="Cambria Math" panose="02040503050406030204" pitchFamily="18" charset="0"/>
                      </a:rPr>
                      <m:t>𝑥</m:t>
                    </m:r>
                  </m:oMath>
                </a14:m>
                <a:r>
                  <a:rPr lang="en-IN" sz="1800" b="0" i="0" dirty="0">
                    <a:solidFill>
                      <a:srgbClr val="202122"/>
                    </a:solidFill>
                    <a:effectLst/>
                    <a:latin typeface="Arial" panose="020B0604020202020204" pitchFamily="34" charset="0"/>
                  </a:rPr>
                  <a:t>. </a:t>
                </a:r>
              </a:p>
              <a:p>
                <a:pPr marL="0" indent="0">
                  <a:buNone/>
                </a:pPr>
                <a:r>
                  <a:rPr lang="en-IN" dirty="0"/>
                  <a:t>	</a:t>
                </a:r>
                <a:endParaRPr lang="en-US" sz="1800" b="0" dirty="0"/>
              </a:p>
              <a:p>
                <a:pPr marL="0" indent="0">
                  <a:buNone/>
                </a:pPr>
                <a:endParaRPr lang="en-IN" sz="1800"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C7A50298-3C97-4CE1-A7A1-1B11EB6C127A}"/>
                  </a:ext>
                </a:extLst>
              </p:cNvPr>
              <p:cNvSpPr>
                <a:spLocks noGrp="1" noRot="1" noChangeAspect="1" noMove="1" noResize="1" noEditPoints="1" noAdjustHandles="1" noChangeArrowheads="1" noChangeShapeType="1" noTextEdit="1"/>
              </p:cNvSpPr>
              <p:nvPr>
                <p:ph idx="1"/>
              </p:nvPr>
            </p:nvSpPr>
            <p:spPr>
              <a:xfrm>
                <a:off x="838200" y="261258"/>
                <a:ext cx="10515600" cy="6382138"/>
              </a:xfrm>
              <a:blipFill>
                <a:blip r:embed="rId2"/>
                <a:stretch>
                  <a:fillRect l="-406" t="-955"/>
                </a:stretch>
              </a:blipFill>
            </p:spPr>
            <p:txBody>
              <a:bodyPr/>
              <a:lstStyle/>
              <a:p>
                <a:r>
                  <a:rPr lang="en-IN">
                    <a:noFill/>
                  </a:rPr>
                  <a:t> </a:t>
                </a:r>
              </a:p>
            </p:txBody>
          </p:sp>
        </mc:Fallback>
      </mc:AlternateContent>
    </p:spTree>
    <p:extLst>
      <p:ext uri="{BB962C8B-B14F-4D97-AF65-F5344CB8AC3E}">
        <p14:creationId xmlns:p14="http://schemas.microsoft.com/office/powerpoint/2010/main" val="1944622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E320-E435-4961-BC36-E9D20929A67D}"/>
              </a:ext>
            </a:extLst>
          </p:cNvPr>
          <p:cNvSpPr>
            <a:spLocks noGrp="1"/>
          </p:cNvSpPr>
          <p:nvPr>
            <p:ph type="title"/>
          </p:nvPr>
        </p:nvSpPr>
        <p:spPr>
          <a:xfrm>
            <a:off x="838200" y="2933700"/>
            <a:ext cx="6010275" cy="2038350"/>
          </a:xfrm>
        </p:spPr>
        <p:txBody>
          <a:bodyPr>
            <a:normAutofit/>
          </a:bodyPr>
          <a:lstStyle/>
          <a:p>
            <a:r>
              <a:rPr lang="en-IN">
                <a:solidFill>
                  <a:schemeClr val="bg1"/>
                </a:solidFill>
              </a:rPr>
              <a:t>f</a:t>
            </a:r>
          </a:p>
        </p:txBody>
      </p:sp>
      <p:pic>
        <p:nvPicPr>
          <p:cNvPr id="5" name="Content Placeholder 4">
            <a:extLst>
              <a:ext uri="{FF2B5EF4-FFF2-40B4-BE49-F238E27FC236}">
                <a16:creationId xmlns:a16="http://schemas.microsoft.com/office/drawing/2014/main" id="{403D9FA9-108E-4346-8782-B94C33B1399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3093" y="1114425"/>
            <a:ext cx="4800801" cy="4120048"/>
          </a:xfrm>
        </p:spPr>
      </p:pic>
      <p:pic>
        <p:nvPicPr>
          <p:cNvPr id="7" name="Picture 6" descr="Text&#10;&#10;Description automatically generated">
            <a:extLst>
              <a:ext uri="{FF2B5EF4-FFF2-40B4-BE49-F238E27FC236}">
                <a16:creationId xmlns:a16="http://schemas.microsoft.com/office/drawing/2014/main" id="{9C451E2C-8E69-47FE-AFD0-02CC1246F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48" y="2001180"/>
            <a:ext cx="6638923" cy="1865039"/>
          </a:xfrm>
          <a:prstGeom prst="rect">
            <a:avLst/>
          </a:prstGeom>
        </p:spPr>
      </p:pic>
    </p:spTree>
    <p:extLst>
      <p:ext uri="{BB962C8B-B14F-4D97-AF65-F5344CB8AC3E}">
        <p14:creationId xmlns:p14="http://schemas.microsoft.com/office/powerpoint/2010/main" val="283598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40D3-37B0-4612-B785-6CCB771B178B}"/>
              </a:ext>
            </a:extLst>
          </p:cNvPr>
          <p:cNvSpPr>
            <a:spLocks noGrp="1"/>
          </p:cNvSpPr>
          <p:nvPr>
            <p:ph type="title"/>
          </p:nvPr>
        </p:nvSpPr>
        <p:spPr>
          <a:xfrm>
            <a:off x="1371599" y="449824"/>
            <a:ext cx="9486901" cy="789039"/>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EDD1DB6E-7276-46AD-971F-932443E3C338}"/>
              </a:ext>
            </a:extLst>
          </p:cNvPr>
          <p:cNvSpPr>
            <a:spLocks noGrp="1"/>
          </p:cNvSpPr>
          <p:nvPr>
            <p:ph idx="1"/>
          </p:nvPr>
        </p:nvSpPr>
        <p:spPr>
          <a:xfrm>
            <a:off x="1371599" y="1779639"/>
            <a:ext cx="9486901" cy="4392562"/>
          </a:xfrm>
        </p:spPr>
        <p:txBody>
          <a:bodyPr/>
          <a:lstStyle/>
          <a:p>
            <a:pPr marL="0" indent="0">
              <a:buNone/>
            </a:pPr>
            <a:r>
              <a:rPr lang="en-US" dirty="0"/>
              <a:t>We can come across many problems in the world of science and technology can be formulated into differential equations. But only some of them can be solved analytically. For those which cannot be solved analytically we use numerical methods to solve them approximately. </a:t>
            </a:r>
          </a:p>
          <a:p>
            <a:pPr marL="0" indent="0">
              <a:buNone/>
            </a:pPr>
            <a:r>
              <a:rPr lang="en-US" dirty="0"/>
              <a:t>Also, with the help of machines that reduce the burden of solving these methods are of now have great importance.</a:t>
            </a:r>
          </a:p>
          <a:p>
            <a:pPr marL="0" indent="0">
              <a:buNone/>
            </a:pPr>
            <a:r>
              <a:rPr lang="en-IN" dirty="0"/>
              <a:t>Sometimes we cannot solve a differential equation such that we cannot be able to write explicitly the dependent variable in terms of functions of independent variable. This is when where numerical methods become very useful.</a:t>
            </a:r>
          </a:p>
        </p:txBody>
      </p:sp>
    </p:spTree>
    <p:extLst>
      <p:ext uri="{BB962C8B-B14F-4D97-AF65-F5344CB8AC3E}">
        <p14:creationId xmlns:p14="http://schemas.microsoft.com/office/powerpoint/2010/main" val="7923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BF35A-70F0-4307-A8A5-F68CF18DE88F}"/>
              </a:ext>
            </a:extLst>
          </p:cNvPr>
          <p:cNvSpPr>
            <a:spLocks noGrp="1"/>
          </p:cNvSpPr>
          <p:nvPr>
            <p:ph type="title"/>
          </p:nvPr>
        </p:nvSpPr>
        <p:spPr>
          <a:xfrm>
            <a:off x="838200" y="365126"/>
            <a:ext cx="10515600" cy="931830"/>
          </a:xfrm>
        </p:spPr>
        <p:txBody>
          <a:bodyPr>
            <a:normAutofit/>
          </a:bodyPr>
          <a:lstStyle/>
          <a:p>
            <a:r>
              <a:rPr lang="en-IN" sz="3200" dirty="0"/>
              <a:t>Runge </a:t>
            </a:r>
            <a:r>
              <a:rPr lang="en-IN" sz="3200" dirty="0" err="1"/>
              <a:t>kutta</a:t>
            </a:r>
            <a:r>
              <a:rPr lang="en-IN" sz="3200" dirty="0"/>
              <a:t>(algorithm)</a:t>
            </a:r>
          </a:p>
        </p:txBody>
      </p:sp>
      <p:pic>
        <p:nvPicPr>
          <p:cNvPr id="5" name="Content Placeholder 4" descr="Text&#10;&#10;Description automatically generated">
            <a:extLst>
              <a:ext uri="{FF2B5EF4-FFF2-40B4-BE49-F238E27FC236}">
                <a16:creationId xmlns:a16="http://schemas.microsoft.com/office/drawing/2014/main" id="{AD9D0DCA-1847-413E-84E5-4FFD3FD648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162" y="1474236"/>
            <a:ext cx="8490857" cy="5085183"/>
          </a:xfrm>
        </p:spPr>
      </p:pic>
    </p:spTree>
    <p:extLst>
      <p:ext uri="{BB962C8B-B14F-4D97-AF65-F5344CB8AC3E}">
        <p14:creationId xmlns:p14="http://schemas.microsoft.com/office/powerpoint/2010/main" val="52870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3BCD-E601-4B01-B6D4-221A6D71947B}"/>
              </a:ext>
            </a:extLst>
          </p:cNvPr>
          <p:cNvSpPr>
            <a:spLocks noGrp="1"/>
          </p:cNvSpPr>
          <p:nvPr>
            <p:ph type="title"/>
          </p:nvPr>
        </p:nvSpPr>
        <p:spPr/>
        <p:txBody>
          <a:bodyPr>
            <a:normAutofit/>
          </a:bodyPr>
          <a:lstStyle/>
          <a:p>
            <a:r>
              <a:rPr lang="en-US" sz="3200" dirty="0"/>
              <a:t>Derivation for second order Runge-</a:t>
            </a:r>
            <a:r>
              <a:rPr lang="en-US" sz="3200" dirty="0" err="1"/>
              <a:t>Kutta</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313C8-3FD9-4108-A0C0-42FDCE287EBF}"/>
                  </a:ext>
                </a:extLst>
              </p:cNvPr>
              <p:cNvSpPr>
                <a:spLocks noGrp="1"/>
              </p:cNvSpPr>
              <p:nvPr>
                <p:ph idx="1"/>
              </p:nvPr>
            </p:nvSpPr>
            <p:spPr/>
            <p:txBody>
              <a:bodyPr>
                <a:normAutofit/>
              </a:bodyPr>
              <a:lstStyle/>
              <a:p>
                <a:pPr marL="0" indent="0">
                  <a:buNone/>
                </a:pPr>
                <a:r>
                  <a:rPr lang="en-US" sz="1800" dirty="0"/>
                  <a:t>Derivation for fourth order would be bit hard to implement all here. So, we are deriving for the second order.</a:t>
                </a:r>
              </a:p>
              <a:p>
                <a:pPr marL="0" indent="0">
                  <a:buNone/>
                </a:pPr>
                <a:r>
                  <a:rPr lang="en-US" sz="1800" dirty="0"/>
                  <a:t>Consider Taylor series for </a:t>
                </a:r>
                <a14:m>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h</m:t>
                        </m:r>
                      </m:e>
                    </m:d>
                  </m:oMath>
                </a14:m>
                <a:r>
                  <a:rPr lang="en-US" sz="1800" b="0" dirty="0"/>
                  <a:t> also consider </a:t>
                </a:r>
                <a14:m>
                  <m:oMath xmlns:m="http://schemas.openxmlformats.org/officeDocument/2006/math">
                    <m:r>
                      <a:rPr lang="en-US" sz="1800" b="0" i="1" smtClean="0">
                        <a:latin typeface="Cambria Math" panose="02040503050406030204" pitchFamily="18" charset="0"/>
                      </a:rPr>
                      <m:t>𝑥</m:t>
                    </m:r>
                  </m:oMath>
                </a14:m>
                <a:r>
                  <a:rPr lang="en-US" sz="1800" b="0" dirty="0"/>
                  <a:t> to be </a:t>
                </a:r>
                <a14:m>
                  <m:oMath xmlns:m="http://schemas.openxmlformats.org/officeDocument/2006/math">
                    <m:r>
                      <a:rPr lang="en-US" sz="1800" b="0" i="1" smtClean="0">
                        <a:latin typeface="Cambria Math" panose="02040503050406030204" pitchFamily="18" charset="0"/>
                      </a:rPr>
                      <m:t>𝑡</m:t>
                    </m:r>
                  </m:oMath>
                </a14:m>
                <a:r>
                  <a:rPr lang="en-US" sz="1800" b="0" dirty="0"/>
                  <a:t> here.</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h</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IN" sz="1800" i="1">
                                  <a:latin typeface="Cambria Math" panose="02040503050406030204" pitchFamily="18" charset="0"/>
                                </a:rPr>
                              </m:ctrlPr>
                            </m:sSupPr>
                            <m:e>
                              <m:r>
                                <a:rPr lang="en-US" sz="1800" i="1">
                                  <a:latin typeface="Cambria Math" panose="02040503050406030204" pitchFamily="18" charset="0"/>
                                </a:rPr>
                                <m:t>h</m:t>
                              </m:r>
                            </m:e>
                            <m:sup>
                              <m:r>
                                <a:rPr lang="en-US" sz="1800" i="1">
                                  <a:latin typeface="Cambria Math" panose="02040503050406030204" pitchFamily="18" charset="0"/>
                                </a:rPr>
                                <m:t>2</m:t>
                              </m:r>
                            </m:sup>
                          </m:sSup>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IN" sz="1800" i="1">
                                  <a:latin typeface="Cambria Math" panose="02040503050406030204" pitchFamily="18" charset="0"/>
                                </a:rPr>
                              </m:ctrlPr>
                            </m:sSupPr>
                            <m:e>
                              <m:r>
                                <a:rPr lang="en-US" sz="1800" i="1">
                                  <a:latin typeface="Cambria Math" panose="02040503050406030204" pitchFamily="18" charset="0"/>
                                </a:rPr>
                                <m:t>h</m:t>
                              </m:r>
                            </m:e>
                            <m:sup>
                              <m:r>
                                <a:rPr lang="en-US" sz="1800" b="0" i="1" smtClean="0">
                                  <a:latin typeface="Cambria Math" panose="02040503050406030204" pitchFamily="18" charset="0"/>
                                </a:rPr>
                                <m:t>3</m:t>
                              </m:r>
                            </m:sup>
                          </m:sSup>
                        </m:num>
                        <m:den>
                          <m:r>
                            <a:rPr lang="en-US" sz="1800" i="1">
                              <a:latin typeface="Cambria Math" panose="02040503050406030204" pitchFamily="18" charset="0"/>
                            </a:rPr>
                            <m:t>2</m:t>
                          </m:r>
                        </m:den>
                      </m:f>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m:t>
                          </m:r>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i="1">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𝑂</m:t>
                      </m:r>
                      <m:d>
                        <m:dPr>
                          <m:ctrlPr>
                            <a:rPr lang="en-US" sz="1800" b="0" i="1" smtClean="0">
                              <a:latin typeface="Cambria Math" panose="02040503050406030204" pitchFamily="18" charset="0"/>
                            </a:rPr>
                          </m:ctrlPr>
                        </m:dPr>
                        <m:e>
                          <m:sSup>
                            <m:sSupPr>
                              <m:ctrlPr>
                                <a:rPr lang="en-IN" sz="1800" i="1">
                                  <a:latin typeface="Cambria Math" panose="02040503050406030204" pitchFamily="18" charset="0"/>
                                </a:rPr>
                              </m:ctrlPr>
                            </m:sSupPr>
                            <m:e>
                              <m:r>
                                <a:rPr lang="en-US" sz="1800" i="1">
                                  <a:latin typeface="Cambria Math" panose="02040503050406030204" pitchFamily="18" charset="0"/>
                                </a:rPr>
                                <m:t>h</m:t>
                              </m:r>
                            </m:e>
                            <m:sup>
                              <m:r>
                                <a:rPr lang="en-US" sz="1800" b="0" i="1" smtClean="0">
                                  <a:latin typeface="Cambria Math" panose="02040503050406030204" pitchFamily="18" charset="0"/>
                                </a:rPr>
                                <m:t>4</m:t>
                              </m:r>
                            </m:sup>
                          </m:sSup>
                        </m:e>
                      </m:d>
                    </m:oMath>
                  </m:oMathPara>
                </a14:m>
                <a:endParaRPr lang="en-US" sz="1800" b="0" dirty="0"/>
              </a:p>
              <a:p>
                <a:pPr marL="0" indent="0">
                  <a:buNone/>
                </a:pPr>
                <a:r>
                  <a:rPr lang="en-IN" sz="1800" dirty="0"/>
                  <a:t>We have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IN" sz="1800" dirty="0"/>
                  <a:t> and </a:t>
                </a:r>
              </a:p>
              <a:p>
                <a:pPr marL="0" indent="0">
                  <a:buNone/>
                </a:pPr>
                <a:r>
                  <a:rPr lang="en-IN" sz="1800" dirty="0"/>
                  <a:t>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𝑦</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𝑓</m:t>
                        </m:r>
                      </m:num>
                      <m:den>
                        <m:r>
                          <a:rPr lang="en-US" sz="1800" i="1">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𝑦</m:t>
                        </m:r>
                      </m:num>
                      <m:den>
                        <m:r>
                          <a:rPr lang="en-US" sz="1800" i="1">
                            <a:latin typeface="Cambria Math" panose="02040503050406030204" pitchFamily="18" charset="0"/>
                          </a:rPr>
                          <m:t>𝜕</m:t>
                        </m:r>
                        <m:r>
                          <a:rPr lang="en-US" sz="1800" i="1">
                            <a:latin typeface="Cambria Math" panose="02040503050406030204" pitchFamily="18" charset="0"/>
                          </a:rPr>
                          <m:t>𝑥</m:t>
                        </m:r>
                      </m:den>
                    </m:f>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𝑦</m:t>
                        </m:r>
                      </m:den>
                    </m:f>
                  </m:oMath>
                </a14:m>
                <a:endParaRPr lang="en-US" sz="1800" dirty="0"/>
              </a:p>
              <a:p>
                <a:pPr marL="0" indent="0">
                  <a:buNone/>
                </a:pPr>
                <a:r>
                  <a:rPr lang="en-IN" sz="1800" dirty="0"/>
                  <a:t>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r>
                          <a:rPr lang="en-US" sz="1800" b="0" i="1" smtClean="0">
                            <a:latin typeface="Cambria Math" panose="02040503050406030204" pitchFamily="18" charset="0"/>
                          </a:rPr>
                          <m:t>𝑦</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𝑓</m:t>
                        </m:r>
                      </m:num>
                      <m:den>
                        <m:r>
                          <a:rPr lang="en-US" sz="1800" i="1">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rPr>
                      <m:t>𝑓</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𝑦</m:t>
                        </m:r>
                      </m:den>
                    </m:f>
                  </m:oMath>
                </a14:m>
                <a:endParaRPr lang="en-IN" sz="1800" dirty="0"/>
              </a:p>
              <a:p>
                <a:pPr marL="0" indent="0">
                  <a:buNone/>
                </a:pPr>
                <a:endParaRPr lang="en-US"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h𝑓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𝑥</m:t>
                              </m:r>
                            </m:den>
                          </m:f>
                          <m:r>
                            <a:rPr lang="en-US" sz="1800" i="1">
                              <a:latin typeface="Cambria Math" panose="02040503050406030204" pitchFamily="18" charset="0"/>
                            </a:rPr>
                            <m:t>+</m:t>
                          </m:r>
                          <m:r>
                            <a:rPr lang="en-US" sz="1800" i="1">
                              <a:latin typeface="Cambria Math" panose="02040503050406030204" pitchFamily="18" charset="0"/>
                            </a:rPr>
                            <m:t>𝑓</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𝑦</m:t>
                              </m:r>
                            </m:den>
                          </m:f>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O</m:t>
                      </m:r>
                      <m:r>
                        <a:rPr lang="en-US" sz="1800" b="0" i="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oMath>
                  </m:oMathPara>
                </a14:m>
                <a:endParaRPr lang="en-IN" sz="180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h</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𝑥</m:t>
                              </m:r>
                            </m:den>
                          </m:f>
                          <m:r>
                            <a:rPr lang="en-US" sz="1800" i="1">
                              <a:latin typeface="Cambria Math" panose="02040503050406030204" pitchFamily="18" charset="0"/>
                            </a:rPr>
                            <m:t>+</m:t>
                          </m:r>
                          <m:r>
                            <a:rPr lang="en-US" sz="1800" b="0" i="1" smtClean="0">
                              <a:latin typeface="Cambria Math" panose="02040503050406030204" pitchFamily="18" charset="0"/>
                            </a:rPr>
                            <m:t>h</m:t>
                          </m:r>
                          <m:r>
                            <a:rPr lang="en-US" sz="1800" i="1">
                              <a:latin typeface="Cambria Math" panose="02040503050406030204" pitchFamily="18" charset="0"/>
                            </a:rPr>
                            <m:t>𝑓</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𝑦</m:t>
                              </m:r>
                            </m:den>
                          </m:f>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O</m:t>
                      </m:r>
                      <m:r>
                        <a:rPr lang="en-US" sz="1800" b="0" i="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oMath>
                  </m:oMathPara>
                </a14:m>
                <a:endParaRPr lang="en-IN" sz="1800" dirty="0"/>
              </a:p>
              <a:p>
                <a:pPr marL="0" indent="0">
                  <a:buNone/>
                </a:pPr>
                <a:endParaRPr lang="en-IN" sz="1800" dirty="0"/>
              </a:p>
            </p:txBody>
          </p:sp>
        </mc:Choice>
        <mc:Fallback xmlns="">
          <p:sp>
            <p:nvSpPr>
              <p:cNvPr id="3" name="Content Placeholder 2">
                <a:extLst>
                  <a:ext uri="{FF2B5EF4-FFF2-40B4-BE49-F238E27FC236}">
                    <a16:creationId xmlns:a16="http://schemas.microsoft.com/office/drawing/2014/main" id="{D4E313C8-3FD9-4108-A0C0-42FDCE287EBF}"/>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p:spTree>
    <p:extLst>
      <p:ext uri="{BB962C8B-B14F-4D97-AF65-F5344CB8AC3E}">
        <p14:creationId xmlns:p14="http://schemas.microsoft.com/office/powerpoint/2010/main" val="1603257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2EA1-EF9C-4D1F-8736-64572FA74B54}"/>
              </a:ext>
            </a:extLst>
          </p:cNvPr>
          <p:cNvSpPr>
            <a:spLocks noGrp="1"/>
          </p:cNvSpPr>
          <p:nvPr>
            <p:ph type="title"/>
          </p:nvPr>
        </p:nvSpPr>
        <p:spPr/>
        <p:txBody>
          <a:bodyPr>
            <a:normAutofit/>
          </a:bodyPr>
          <a:lstStyle/>
          <a:p>
            <a:r>
              <a:rPr lang="en-US" sz="3200" dirty="0"/>
              <a:t>Derivation (continued)</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95AA0-4707-4368-BF3F-20DA13F08A82}"/>
                  </a:ext>
                </a:extLst>
              </p:cNvPr>
              <p:cNvSpPr>
                <a:spLocks noGrp="1"/>
              </p:cNvSpPr>
              <p:nvPr>
                <p:ph idx="1"/>
              </p:nvPr>
            </p:nvSpPr>
            <p:spPr/>
            <p:txBody>
              <a:bodyPr>
                <a:normAutofit/>
              </a:bodyPr>
              <a:lstStyle/>
              <a:p>
                <a:pPr marL="0" indent="0">
                  <a:buNone/>
                </a:pPr>
                <a:r>
                  <a:rPr lang="en-IN" sz="1800" dirty="0"/>
                  <a:t>From multivariate Taylor expansion we get </a:t>
                </a:r>
              </a:p>
              <a:p>
                <a:pPr marL="0" indent="0">
                  <a:buNone/>
                </a:pPr>
                <a:r>
                  <a:rPr lang="en-IN" sz="1800" dirty="0"/>
                  <a:t>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e>
                    </m:d>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𝑎</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rPr>
                      <m:t>𝑏</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oMath>
                </a14:m>
                <a:endParaRPr lang="en-IN" sz="1800" dirty="0"/>
              </a:p>
              <a:p>
                <a:pPr marL="0" indent="0">
                  <a:buNone/>
                </a:pPr>
                <a:r>
                  <a:rPr lang="en-IN" sz="1800" dirty="0"/>
                  <a:t>By keeping </a:t>
                </a:r>
                <a14:m>
                  <m:oMath xmlns:m="http://schemas.openxmlformats.org/officeDocument/2006/math">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h</m:t>
                    </m:r>
                  </m:oMath>
                </a14:m>
                <a:r>
                  <a:rPr lang="en-IN" sz="1800" b="0" dirty="0"/>
                  <a:t> and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h𝑓</m:t>
                    </m:r>
                  </m:oMath>
                </a14:m>
                <a:r>
                  <a:rPr lang="en-US" sz="1800" b="0" dirty="0"/>
                  <a:t> we get</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h𝑓</m:t>
                          </m:r>
                        </m:e>
                      </m:d>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h</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i="1">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rPr>
                        <m:t>h𝑓</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𝑓</m:t>
                          </m:r>
                        </m:num>
                        <m:den>
                          <m:r>
                            <a:rPr lang="en-US" sz="1800" i="1">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oMath>
                  </m:oMathPara>
                </a14:m>
                <a:endParaRPr lang="en-US" sz="1800" b="0" dirty="0"/>
              </a:p>
              <a:p>
                <a:pPr marL="0" indent="0">
                  <a:buNone/>
                </a:pPr>
                <a:r>
                  <a:rPr lang="en-US" sz="1800" b="0" dirty="0"/>
                  <a:t>Therefore, </a:t>
                </a:r>
                <a14:m>
                  <m:oMath xmlns:m="http://schemas.openxmlformats.org/officeDocument/2006/math">
                    <m:r>
                      <a:rPr lang="en-US" sz="1800" b="0" i="1" kern="1200" smtClean="0">
                        <a:solidFill>
                          <a:srgbClr val="000000"/>
                        </a:solidFill>
                        <a:effectLst/>
                        <a:latin typeface="Cambria Math" panose="02040503050406030204" pitchFamily="18" charset="0"/>
                        <a:ea typeface="+mn-ea"/>
                        <a:cs typeface="+mn-cs"/>
                      </a:rPr>
                      <m:t>𝑦</m:t>
                    </m:r>
                    <m:d>
                      <m:dPr>
                        <m:ctrlPr>
                          <a:rPr lang="en-US" sz="1800" b="0" i="1" kern="1200">
                            <a:solidFill>
                              <a:srgbClr val="000000"/>
                            </a:solidFill>
                            <a:effectLst/>
                            <a:latin typeface="Cambria Math" panose="02040503050406030204" pitchFamily="18" charset="0"/>
                            <a:ea typeface="+mn-ea"/>
                            <a:cs typeface="+mn-cs"/>
                          </a:rPr>
                        </m:ctrlPr>
                      </m:dPr>
                      <m:e>
                        <m:r>
                          <a:rPr lang="en-US" sz="1800" b="0" i="1" kern="1200">
                            <a:solidFill>
                              <a:srgbClr val="000000"/>
                            </a:solidFill>
                            <a:effectLst/>
                            <a:latin typeface="Cambria Math" panose="02040503050406030204" pitchFamily="18" charset="0"/>
                            <a:ea typeface="+mn-ea"/>
                            <a:cs typeface="+mn-cs"/>
                          </a:rPr>
                          <m:t>𝑥</m:t>
                        </m:r>
                        <m:r>
                          <a:rPr lang="en-US" sz="1800" b="0" i="1" kern="1200">
                            <a:solidFill>
                              <a:srgbClr val="000000"/>
                            </a:solidFill>
                            <a:effectLst/>
                            <a:latin typeface="Cambria Math" panose="02040503050406030204" pitchFamily="18" charset="0"/>
                            <a:ea typeface="+mn-ea"/>
                            <a:cs typeface="+mn-cs"/>
                          </a:rPr>
                          <m:t>+</m:t>
                        </m:r>
                        <m:r>
                          <a:rPr lang="en-US" sz="1800" b="0" i="1" kern="1200">
                            <a:solidFill>
                              <a:srgbClr val="000000"/>
                            </a:solidFill>
                            <a:effectLst/>
                            <a:latin typeface="Cambria Math" panose="02040503050406030204" pitchFamily="18" charset="0"/>
                            <a:ea typeface="+mn-ea"/>
                            <a:cs typeface="+mn-cs"/>
                          </a:rPr>
                          <m:t>h</m:t>
                        </m:r>
                      </m:e>
                    </m:d>
                    <m:r>
                      <a:rPr lang="en-US" sz="1800" b="0" i="1" kern="1200">
                        <a:solidFill>
                          <a:srgbClr val="000000"/>
                        </a:solidFill>
                        <a:effectLst/>
                        <a:latin typeface="Cambria Math" panose="02040503050406030204" pitchFamily="18" charset="0"/>
                        <a:ea typeface="+mn-ea"/>
                        <a:cs typeface="+mn-cs"/>
                      </a:rPr>
                      <m:t>=</m:t>
                    </m:r>
                    <m:r>
                      <a:rPr lang="en-US" sz="1800" b="0" i="1" kern="1200">
                        <a:solidFill>
                          <a:srgbClr val="000000"/>
                        </a:solidFill>
                        <a:effectLst/>
                        <a:latin typeface="Cambria Math" panose="02040503050406030204" pitchFamily="18" charset="0"/>
                        <a:ea typeface="+mn-ea"/>
                        <a:cs typeface="+mn-cs"/>
                      </a:rPr>
                      <m:t>𝑦</m:t>
                    </m:r>
                    <m:d>
                      <m:dPr>
                        <m:ctrlPr>
                          <a:rPr lang="en-US" sz="1800" b="0" i="1" kern="1200">
                            <a:solidFill>
                              <a:srgbClr val="000000"/>
                            </a:solidFill>
                            <a:effectLst/>
                            <a:latin typeface="Cambria Math" panose="02040503050406030204" pitchFamily="18" charset="0"/>
                            <a:ea typeface="+mn-ea"/>
                            <a:cs typeface="+mn-cs"/>
                          </a:rPr>
                        </m:ctrlPr>
                      </m:dPr>
                      <m:e>
                        <m:r>
                          <a:rPr lang="en-US" sz="1800" b="0" i="1" kern="1200">
                            <a:solidFill>
                              <a:srgbClr val="000000"/>
                            </a:solidFill>
                            <a:effectLst/>
                            <a:latin typeface="Cambria Math" panose="02040503050406030204" pitchFamily="18" charset="0"/>
                            <a:ea typeface="+mn-ea"/>
                            <a:cs typeface="+mn-cs"/>
                          </a:rPr>
                          <m:t>𝑥</m:t>
                        </m:r>
                      </m:e>
                    </m:d>
                    <m:r>
                      <a:rPr lang="en-US" sz="1800" b="0" i="1" kern="1200">
                        <a:solidFill>
                          <a:srgbClr val="000000"/>
                        </a:solidFill>
                        <a:effectLst/>
                        <a:latin typeface="Cambria Math" panose="02040503050406030204" pitchFamily="18" charset="0"/>
                        <a:ea typeface="+mn-ea"/>
                        <a:cs typeface="+mn-cs"/>
                      </a:rPr>
                      <m:t>+</m:t>
                    </m:r>
                    <m:f>
                      <m:fPr>
                        <m:ctrlPr>
                          <a:rPr lang="en-US" sz="1800" b="0" i="1" kern="1200">
                            <a:solidFill>
                              <a:srgbClr val="000000"/>
                            </a:solidFill>
                            <a:effectLst/>
                            <a:latin typeface="Cambria Math" panose="02040503050406030204" pitchFamily="18" charset="0"/>
                            <a:ea typeface="+mn-ea"/>
                            <a:cs typeface="+mn-cs"/>
                          </a:rPr>
                        </m:ctrlPr>
                      </m:fPr>
                      <m:num>
                        <m:r>
                          <a:rPr lang="en-US" sz="1800" b="0" i="1" kern="1200">
                            <a:solidFill>
                              <a:srgbClr val="000000"/>
                            </a:solidFill>
                            <a:effectLst/>
                            <a:latin typeface="Cambria Math" panose="02040503050406030204" pitchFamily="18" charset="0"/>
                            <a:ea typeface="+mn-ea"/>
                            <a:cs typeface="+mn-cs"/>
                          </a:rPr>
                          <m:t>h</m:t>
                        </m:r>
                      </m:num>
                      <m:den>
                        <m:r>
                          <a:rPr lang="en-US" sz="1800" b="0" i="1" kern="1200">
                            <a:solidFill>
                              <a:srgbClr val="000000"/>
                            </a:solidFill>
                            <a:effectLst/>
                            <a:latin typeface="Cambria Math" panose="02040503050406030204" pitchFamily="18" charset="0"/>
                            <a:ea typeface="+mn-ea"/>
                            <a:cs typeface="+mn-cs"/>
                          </a:rPr>
                          <m:t>2</m:t>
                        </m:r>
                      </m:den>
                    </m:f>
                    <m:r>
                      <a:rPr lang="en-US" sz="1800" b="0" i="1" kern="1200">
                        <a:solidFill>
                          <a:srgbClr val="000000"/>
                        </a:solidFill>
                        <a:effectLst/>
                        <a:latin typeface="Cambria Math" panose="02040503050406030204" pitchFamily="18" charset="0"/>
                        <a:ea typeface="+mn-ea"/>
                        <a:cs typeface="+mn-cs"/>
                      </a:rPr>
                      <m:t>𝑓</m:t>
                    </m:r>
                    <m:d>
                      <m:dPr>
                        <m:ctrlPr>
                          <a:rPr lang="en-US" sz="1800" b="0" i="1" kern="1200">
                            <a:solidFill>
                              <a:srgbClr val="000000"/>
                            </a:solidFill>
                            <a:effectLst/>
                            <a:latin typeface="Cambria Math" panose="02040503050406030204" pitchFamily="18" charset="0"/>
                            <a:ea typeface="+mn-ea"/>
                            <a:cs typeface="+mn-cs"/>
                          </a:rPr>
                        </m:ctrlPr>
                      </m:dPr>
                      <m:e>
                        <m:r>
                          <a:rPr lang="en-US" sz="1800" b="0" i="1" kern="1200">
                            <a:solidFill>
                              <a:srgbClr val="000000"/>
                            </a:solidFill>
                            <a:effectLst/>
                            <a:latin typeface="Cambria Math" panose="02040503050406030204" pitchFamily="18" charset="0"/>
                            <a:ea typeface="+mn-ea"/>
                            <a:cs typeface="+mn-cs"/>
                          </a:rPr>
                          <m:t>𝑥</m:t>
                        </m:r>
                        <m:r>
                          <a:rPr lang="en-US" sz="1800" b="0" i="1" kern="1200">
                            <a:solidFill>
                              <a:srgbClr val="000000"/>
                            </a:solidFill>
                            <a:effectLst/>
                            <a:latin typeface="Cambria Math" panose="02040503050406030204" pitchFamily="18" charset="0"/>
                            <a:ea typeface="+mn-ea"/>
                            <a:cs typeface="+mn-cs"/>
                          </a:rPr>
                          <m:t>, </m:t>
                        </m:r>
                        <m:r>
                          <a:rPr lang="en-US" sz="1800" b="0" i="1" kern="1200">
                            <a:solidFill>
                              <a:srgbClr val="000000"/>
                            </a:solidFill>
                            <a:effectLst/>
                            <a:latin typeface="Cambria Math" panose="02040503050406030204" pitchFamily="18" charset="0"/>
                            <a:ea typeface="+mn-ea"/>
                            <a:cs typeface="+mn-cs"/>
                          </a:rPr>
                          <m:t>𝑦</m:t>
                        </m:r>
                        <m:d>
                          <m:dPr>
                            <m:ctrlPr>
                              <a:rPr lang="en-US" sz="1800" b="0" i="1" kern="1200">
                                <a:solidFill>
                                  <a:srgbClr val="000000"/>
                                </a:solidFill>
                                <a:effectLst/>
                                <a:latin typeface="Cambria Math" panose="02040503050406030204" pitchFamily="18" charset="0"/>
                                <a:ea typeface="+mn-ea"/>
                                <a:cs typeface="+mn-cs"/>
                              </a:rPr>
                            </m:ctrlPr>
                          </m:dPr>
                          <m:e>
                            <m:r>
                              <a:rPr lang="en-US" sz="1800" b="0" i="1" kern="1200">
                                <a:solidFill>
                                  <a:srgbClr val="000000"/>
                                </a:solidFill>
                                <a:effectLst/>
                                <a:latin typeface="Cambria Math" panose="02040503050406030204" pitchFamily="18" charset="0"/>
                                <a:ea typeface="+mn-ea"/>
                                <a:cs typeface="+mn-cs"/>
                              </a:rPr>
                              <m:t>𝑥</m:t>
                            </m:r>
                          </m:e>
                        </m:d>
                      </m:e>
                    </m:d>
                    <m:r>
                      <a:rPr lang="en-US" sz="1800" b="0" i="1" kern="1200">
                        <a:solidFill>
                          <a:srgbClr val="000000"/>
                        </a:solidFill>
                        <a:effectLst/>
                        <a:latin typeface="Cambria Math" panose="02040503050406030204" pitchFamily="18" charset="0"/>
                        <a:ea typeface="+mn-ea"/>
                        <a:cs typeface="+mn-cs"/>
                      </a:rPr>
                      <m:t>+</m:t>
                    </m:r>
                    <m:f>
                      <m:fPr>
                        <m:ctrlPr>
                          <a:rPr lang="en-US" sz="1800" b="0" i="1" kern="1200">
                            <a:solidFill>
                              <a:srgbClr val="000000"/>
                            </a:solidFill>
                            <a:effectLst/>
                            <a:latin typeface="Cambria Math" panose="02040503050406030204" pitchFamily="18" charset="0"/>
                            <a:ea typeface="+mn-ea"/>
                            <a:cs typeface="+mn-cs"/>
                          </a:rPr>
                        </m:ctrlPr>
                      </m:fPr>
                      <m:num>
                        <m:r>
                          <a:rPr lang="en-US" sz="1800" b="0" i="1" kern="1200">
                            <a:solidFill>
                              <a:srgbClr val="000000"/>
                            </a:solidFill>
                            <a:effectLst/>
                            <a:latin typeface="Cambria Math" panose="02040503050406030204" pitchFamily="18" charset="0"/>
                            <a:ea typeface="+mn-ea"/>
                            <a:cs typeface="+mn-cs"/>
                          </a:rPr>
                          <m:t>h</m:t>
                        </m:r>
                      </m:num>
                      <m:den>
                        <m:r>
                          <a:rPr lang="en-US" sz="1800" b="0" i="1" kern="1200">
                            <a:solidFill>
                              <a:srgbClr val="000000"/>
                            </a:solidFill>
                            <a:effectLst/>
                            <a:latin typeface="Cambria Math" panose="02040503050406030204" pitchFamily="18" charset="0"/>
                            <a:ea typeface="+mn-ea"/>
                            <a:cs typeface="+mn-cs"/>
                          </a:rPr>
                          <m:t>2</m:t>
                        </m:r>
                      </m:den>
                    </m:f>
                    <m:d>
                      <m:dPr>
                        <m:ctrlPr>
                          <a:rPr lang="en-US" sz="1800" b="0" i="1" kern="1200">
                            <a:solidFill>
                              <a:srgbClr val="000000"/>
                            </a:solidFill>
                            <a:effectLst/>
                            <a:latin typeface="Cambria Math" panose="02040503050406030204" pitchFamily="18" charset="0"/>
                            <a:ea typeface="+mn-ea"/>
                            <a:cs typeface="+mn-cs"/>
                          </a:rPr>
                        </m:ctrlPr>
                      </m:dPr>
                      <m:e>
                        <m:r>
                          <a:rPr lang="en-US" sz="1800" b="0" i="1" kern="1200" smtClean="0">
                            <a:solidFill>
                              <a:srgbClr val="000000"/>
                            </a:solidFill>
                            <a:effectLst/>
                            <a:latin typeface="Cambria Math" panose="02040503050406030204" pitchFamily="18" charset="0"/>
                            <a:ea typeface="+mn-ea"/>
                            <a:cs typeface="+mn-cs"/>
                          </a:rPr>
                          <m:t>𝑓</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𝑥</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h</m:t>
                        </m:r>
                        <m:r>
                          <a:rPr lang="en-US" sz="1800" b="0" i="1" kern="1200" smtClean="0">
                            <a:solidFill>
                              <a:srgbClr val="000000"/>
                            </a:solidFill>
                            <a:effectLst/>
                            <a:latin typeface="Cambria Math" panose="02040503050406030204" pitchFamily="18" charset="0"/>
                            <a:ea typeface="+mn-ea"/>
                            <a:cs typeface="+mn-cs"/>
                          </a:rPr>
                          <m:t>, </m:t>
                        </m:r>
                        <m:r>
                          <a:rPr lang="en-US" sz="1800" b="0" i="1" kern="1200" smtClean="0">
                            <a:solidFill>
                              <a:srgbClr val="000000"/>
                            </a:solidFill>
                            <a:effectLst/>
                            <a:latin typeface="Cambria Math" panose="02040503050406030204" pitchFamily="18" charset="0"/>
                            <a:ea typeface="+mn-ea"/>
                            <a:cs typeface="+mn-cs"/>
                          </a:rPr>
                          <m:t>𝑦</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h𝑓</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𝑥</m:t>
                        </m:r>
                        <m:r>
                          <a:rPr lang="en-US" sz="1800" b="0" i="1" kern="1200" smtClean="0">
                            <a:solidFill>
                              <a:srgbClr val="000000"/>
                            </a:solidFill>
                            <a:effectLst/>
                            <a:latin typeface="Cambria Math" panose="02040503050406030204" pitchFamily="18" charset="0"/>
                            <a:ea typeface="+mn-ea"/>
                            <a:cs typeface="+mn-cs"/>
                          </a:rPr>
                          <m:t>, </m:t>
                        </m:r>
                        <m:r>
                          <a:rPr lang="en-US" sz="1800" b="0" i="1" kern="1200" smtClean="0">
                            <a:solidFill>
                              <a:srgbClr val="000000"/>
                            </a:solidFill>
                            <a:effectLst/>
                            <a:latin typeface="Cambria Math" panose="02040503050406030204" pitchFamily="18" charset="0"/>
                            <a:ea typeface="+mn-ea"/>
                            <a:cs typeface="+mn-cs"/>
                          </a:rPr>
                          <m:t>𝑦</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𝑥</m:t>
                        </m:r>
                      </m:e>
                    </m:d>
                    <m:r>
                      <a:rPr lang="en-US" sz="1800" b="0" i="0" kern="1200" smtClean="0">
                        <a:solidFill>
                          <a:srgbClr val="000000"/>
                        </a:solidFill>
                        <a:effectLst/>
                        <a:latin typeface="Cambria Math" panose="02040503050406030204" pitchFamily="18" charset="0"/>
                        <a:ea typeface="+mn-ea"/>
                        <a:cs typeface="+mn-cs"/>
                      </a:rPr>
                      <m:t>))</m:t>
                    </m:r>
                    <m:r>
                      <a:rPr lang="en-US" sz="1800" b="0" i="0" kern="1200">
                        <a:solidFill>
                          <a:srgbClr val="000000"/>
                        </a:solidFill>
                        <a:effectLst/>
                        <a:latin typeface="Cambria Math" panose="02040503050406030204" pitchFamily="18" charset="0"/>
                        <a:ea typeface="+mn-ea"/>
                        <a:cs typeface="+mn-cs"/>
                      </a:rPr>
                      <m:t>+</m:t>
                    </m:r>
                    <m:r>
                      <m:rPr>
                        <m:sty m:val="p"/>
                      </m:rPr>
                      <a:rPr lang="en-US" sz="1800" b="0" i="0" kern="1200">
                        <a:solidFill>
                          <a:srgbClr val="000000"/>
                        </a:solidFill>
                        <a:effectLst/>
                        <a:latin typeface="Cambria Math" panose="02040503050406030204" pitchFamily="18" charset="0"/>
                        <a:ea typeface="+mn-ea"/>
                        <a:cs typeface="+mn-cs"/>
                      </a:rPr>
                      <m:t>O</m:t>
                    </m:r>
                    <m:d>
                      <m:dPr>
                        <m:ctrlPr>
                          <a:rPr lang="en-US" sz="1800" b="0" i="1" kern="1200">
                            <a:solidFill>
                              <a:srgbClr val="000000"/>
                            </a:solidFill>
                            <a:effectLst/>
                            <a:latin typeface="Cambria Math" panose="02040503050406030204" pitchFamily="18" charset="0"/>
                            <a:ea typeface="+mn-ea"/>
                            <a:cs typeface="+mn-cs"/>
                          </a:rPr>
                        </m:ctrlPr>
                      </m:dPr>
                      <m:e>
                        <m:sSup>
                          <m:sSupPr>
                            <m:ctrlPr>
                              <a:rPr lang="en-US" sz="1800" b="0" i="1" kern="1200">
                                <a:solidFill>
                                  <a:srgbClr val="000000"/>
                                </a:solidFill>
                                <a:effectLst/>
                                <a:latin typeface="Cambria Math" panose="02040503050406030204" pitchFamily="18" charset="0"/>
                                <a:ea typeface="+mn-ea"/>
                                <a:cs typeface="+mn-cs"/>
                              </a:rPr>
                            </m:ctrlPr>
                          </m:sSupPr>
                          <m:e>
                            <m:r>
                              <a:rPr lang="en-US" sz="1800" b="0" i="1" kern="1200">
                                <a:solidFill>
                                  <a:srgbClr val="000000"/>
                                </a:solidFill>
                                <a:effectLst/>
                                <a:latin typeface="Cambria Math" panose="02040503050406030204" pitchFamily="18" charset="0"/>
                                <a:ea typeface="+mn-ea"/>
                                <a:cs typeface="+mn-cs"/>
                              </a:rPr>
                              <m:t>h</m:t>
                            </m:r>
                          </m:e>
                          <m:sup>
                            <m:r>
                              <a:rPr lang="en-US" sz="1800" b="0" i="1" kern="1200">
                                <a:solidFill>
                                  <a:srgbClr val="000000"/>
                                </a:solidFill>
                                <a:effectLst/>
                                <a:latin typeface="Cambria Math" panose="02040503050406030204" pitchFamily="18" charset="0"/>
                                <a:ea typeface="+mn-ea"/>
                                <a:cs typeface="+mn-cs"/>
                              </a:rPr>
                              <m:t>3</m:t>
                            </m:r>
                          </m:sup>
                        </m:sSup>
                      </m:e>
                    </m:d>
                  </m:oMath>
                </a14:m>
                <a:r>
                  <a:rPr lang="en-IN" sz="1200" dirty="0">
                    <a:effectLst/>
                  </a:rPr>
                  <a:t> </a:t>
                </a:r>
              </a:p>
              <a:p>
                <a:pPr marL="0" indent="0">
                  <a:buNone/>
                </a:pPr>
                <a:r>
                  <a:rPr lang="en-IN" sz="1800" dirty="0">
                    <a:effectLst/>
                  </a:rPr>
                  <a:t>and the numerical method will be </a:t>
                </a:r>
                <a:r>
                  <a:rPr lang="en-IN" sz="1800" dirty="0" err="1">
                    <a:effectLst/>
                  </a:rPr>
                  <a:t>be</a:t>
                </a:r>
                <a:r>
                  <a:rPr lang="en-IN" sz="1800" dirty="0">
                    <a:effectLst/>
                  </a:rPr>
                  <a:t>  </a:t>
                </a:r>
              </a:p>
              <a:p>
                <a:pPr marL="0" indent="0">
                  <a:buNone/>
                </a:pPr>
                <a:r>
                  <a:rPr lang="en-IN" sz="1800" dirty="0"/>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oMath>
                </a14:m>
                <a:r>
                  <a:rPr lang="en-IN" sz="1800" dirty="0">
                    <a:effectLst/>
                  </a:rPr>
                  <a:t>, where</a:t>
                </a:r>
              </a:p>
              <a:p>
                <a:pPr marL="0" indent="0">
                  <a:buNone/>
                </a:pPr>
                <a:r>
                  <a:rPr lang="en-IN" sz="1800" dirty="0"/>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𝑛</m:t>
                        </m:r>
                      </m:sub>
                    </m:sSub>
                    <m:r>
                      <a:rPr lang="en-US" sz="1800" b="0" i="1" smtClean="0">
                        <a:latin typeface="Cambria Math" panose="02040503050406030204" pitchFamily="18" charset="0"/>
                      </a:rPr>
                      <m:t>)</m:t>
                    </m:r>
                  </m:oMath>
                </a14:m>
                <a:endParaRPr lang="en-IN" sz="1800" dirty="0">
                  <a:effectLst/>
                </a:endParaRPr>
              </a:p>
              <a:p>
                <a:pPr marL="0" indent="0">
                  <a:buNone/>
                </a:pPr>
                <a:r>
                  <a:rPr lang="en-IN" sz="1800" dirty="0"/>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a14:m>
                <a:r>
                  <a:rPr lang="en-IN" sz="1800" dirty="0">
                    <a:effectLst/>
                  </a:rPr>
                  <a:t> </a:t>
                </a:r>
                <a:endParaRPr lang="en-IN" sz="1200" dirty="0">
                  <a:effectLst/>
                </a:endParaRPr>
              </a:p>
              <a:p>
                <a:pPr marL="0" indent="0">
                  <a:buNone/>
                </a:pPr>
                <a:endParaRPr lang="en-US" sz="1800" b="0" dirty="0"/>
              </a:p>
            </p:txBody>
          </p:sp>
        </mc:Choice>
        <mc:Fallback xmlns="">
          <p:sp>
            <p:nvSpPr>
              <p:cNvPr id="3" name="Content Placeholder 2">
                <a:extLst>
                  <a:ext uri="{FF2B5EF4-FFF2-40B4-BE49-F238E27FC236}">
                    <a16:creationId xmlns:a16="http://schemas.microsoft.com/office/drawing/2014/main" id="{E4695AA0-4707-4368-BF3F-20DA13F08A82}"/>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p:spTree>
    <p:extLst>
      <p:ext uri="{BB962C8B-B14F-4D97-AF65-F5344CB8AC3E}">
        <p14:creationId xmlns:p14="http://schemas.microsoft.com/office/powerpoint/2010/main" val="3578644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A478-2685-4B14-9766-2A2C12D9D2AE}"/>
              </a:ext>
            </a:extLst>
          </p:cNvPr>
          <p:cNvSpPr>
            <a:spLocks noGrp="1"/>
          </p:cNvSpPr>
          <p:nvPr>
            <p:ph type="title"/>
          </p:nvPr>
        </p:nvSpPr>
        <p:spPr>
          <a:xfrm>
            <a:off x="838200" y="500062"/>
            <a:ext cx="10515600" cy="1325563"/>
          </a:xfrm>
        </p:spPr>
        <p:txBody>
          <a:bodyPr>
            <a:normAutofit/>
          </a:bodyPr>
          <a:lstStyle/>
          <a:p>
            <a:r>
              <a:rPr lang="en-US" sz="3200" dirty="0"/>
              <a:t>Error Analysis</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1358F8-32E4-45E7-B98D-2A15799CE980}"/>
                  </a:ext>
                </a:extLst>
              </p:cNvPr>
              <p:cNvSpPr>
                <a:spLocks noGrp="1"/>
              </p:cNvSpPr>
              <p:nvPr>
                <p:ph idx="1"/>
              </p:nvPr>
            </p:nvSpPr>
            <p:spPr/>
            <p:txBody>
              <a:bodyPr>
                <a:normAutofit/>
              </a:bodyPr>
              <a:lstStyle/>
              <a:p>
                <a:pPr marL="0" indent="0">
                  <a:buNone/>
                </a:pPr>
                <a:r>
                  <a:rPr lang="en-US" sz="1800" dirty="0"/>
                  <a:t>So, in the fourth order Runge-</a:t>
                </a:r>
                <a:r>
                  <a:rPr lang="en-US" sz="1800" dirty="0" err="1"/>
                  <a:t>Kutta</a:t>
                </a:r>
                <a:r>
                  <a:rPr lang="en-US" sz="1800" dirty="0"/>
                  <a:t> method we defined the error we obtain at each iteration of the algorithm will be in order of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5</m:t>
                        </m:r>
                      </m:sup>
                    </m:sSup>
                  </m:oMath>
                </a14:m>
                <a:r>
                  <a:rPr lang="en-IN" sz="1800" dirty="0"/>
                  <a:t> since we were neglecting those terms in the calculation. Likewise, for </a:t>
                </a:r>
                <a14:m>
                  <m:oMath xmlns:m="http://schemas.openxmlformats.org/officeDocument/2006/math">
                    <m:sSup>
                      <m:sSupPr>
                        <m:ctrlPr>
                          <a:rPr lang="en-IN" sz="1800" i="1" smtClean="0">
                            <a:latin typeface="Cambria Math" panose="02040503050406030204" pitchFamily="18" charset="0"/>
                          </a:rPr>
                        </m:ctrlPr>
                      </m:sSupPr>
                      <m:e>
                        <m:r>
                          <a:rPr lang="en-US" sz="1800" b="0" i="1" smtClean="0">
                            <a:latin typeface="Cambria Math" panose="02040503050406030204" pitchFamily="18" charset="0"/>
                          </a:rPr>
                          <m:t>𝑘</m:t>
                        </m:r>
                      </m:e>
                      <m:sup>
                        <m:r>
                          <a:rPr lang="en-US" sz="1800" b="0" i="1" smtClean="0">
                            <a:latin typeface="Cambria Math" panose="02040503050406030204" pitchFamily="18" charset="0"/>
                          </a:rPr>
                          <m:t>𝑡h</m:t>
                        </m:r>
                      </m:sup>
                    </m:sSup>
                  </m:oMath>
                </a14:m>
                <a:r>
                  <a:rPr lang="en-IN" sz="1800" dirty="0"/>
                  <a:t> order Runge-</a:t>
                </a:r>
                <a:r>
                  <a:rPr lang="en-IN" sz="1800" dirty="0" err="1"/>
                  <a:t>Kutta</a:t>
                </a:r>
                <a:r>
                  <a:rPr lang="en-IN" sz="1800" dirty="0"/>
                  <a:t> we get error in order of </a:t>
                </a:r>
                <a14:m>
                  <m:oMath xmlns:m="http://schemas.openxmlformats.org/officeDocument/2006/math">
                    <m:sSup>
                      <m:sSupPr>
                        <m:ctrlPr>
                          <a:rPr lang="en-IN" sz="1800" i="1">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𝑘</m:t>
                        </m:r>
                      </m:sup>
                    </m:sSup>
                  </m:oMath>
                </a14:m>
                <a:r>
                  <a:rPr lang="en-IN" sz="1800" dirty="0"/>
                  <a:t>.</a:t>
                </a:r>
              </a:p>
              <a:p>
                <a:pPr marL="0" indent="0">
                  <a:buNone/>
                </a:pPr>
                <a:r>
                  <a:rPr lang="en-IN" sz="1800" dirty="0"/>
                  <a:t>We can only be able to find the local truncation error but not the actual error between exact and the predicted since there will be error at each iteration which effects the accuracy in the incoming steps and thus making it more complex.</a:t>
                </a:r>
              </a:p>
              <a:p>
                <a:pPr marL="0" indent="0">
                  <a:buNone/>
                </a:pPr>
                <a:r>
                  <a:rPr lang="en-IN" sz="1800" dirty="0"/>
                  <a:t>Therefore, by keeping a threshold and checking whether the error crosses the threshold we can adjust the step size accordingly.</a:t>
                </a:r>
              </a:p>
            </p:txBody>
          </p:sp>
        </mc:Choice>
        <mc:Fallback xmlns="">
          <p:sp>
            <p:nvSpPr>
              <p:cNvPr id="3" name="Content Placeholder 2">
                <a:extLst>
                  <a:ext uri="{FF2B5EF4-FFF2-40B4-BE49-F238E27FC236}">
                    <a16:creationId xmlns:a16="http://schemas.microsoft.com/office/drawing/2014/main" id="{4A1358F8-32E4-45E7-B98D-2A15799CE980}"/>
                  </a:ext>
                </a:extLst>
              </p:cNvPr>
              <p:cNvSpPr>
                <a:spLocks noGrp="1" noRot="1" noChangeAspect="1" noMove="1" noResize="1" noEditPoints="1" noAdjustHandles="1" noChangeArrowheads="1" noChangeShapeType="1" noTextEdit="1"/>
              </p:cNvSpPr>
              <p:nvPr>
                <p:ph idx="1"/>
              </p:nvPr>
            </p:nvSpPr>
            <p:spPr>
              <a:blipFill>
                <a:blip r:embed="rId2"/>
                <a:stretch>
                  <a:fillRect l="-522" t="-1261" r="-580"/>
                </a:stretch>
              </a:blipFill>
            </p:spPr>
            <p:txBody>
              <a:bodyPr/>
              <a:lstStyle/>
              <a:p>
                <a:r>
                  <a:rPr lang="en-IN">
                    <a:noFill/>
                  </a:rPr>
                  <a:t> </a:t>
                </a:r>
              </a:p>
            </p:txBody>
          </p:sp>
        </mc:Fallback>
      </mc:AlternateContent>
    </p:spTree>
    <p:extLst>
      <p:ext uri="{BB962C8B-B14F-4D97-AF65-F5344CB8AC3E}">
        <p14:creationId xmlns:p14="http://schemas.microsoft.com/office/powerpoint/2010/main" val="2169845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909F-B8F0-436E-A819-38CE0E80D075}"/>
              </a:ext>
            </a:extLst>
          </p:cNvPr>
          <p:cNvSpPr>
            <a:spLocks noGrp="1"/>
          </p:cNvSpPr>
          <p:nvPr>
            <p:ph type="title"/>
          </p:nvPr>
        </p:nvSpPr>
        <p:spPr/>
        <p:txBody>
          <a:bodyPr>
            <a:normAutofit/>
          </a:bodyPr>
          <a:lstStyle/>
          <a:p>
            <a:r>
              <a:rPr lang="en-US" sz="3200" dirty="0"/>
              <a:t>Adams Method</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5BF31-4BFF-422C-BCB8-DF10F968B532}"/>
                  </a:ext>
                </a:extLst>
              </p:cNvPr>
              <p:cNvSpPr>
                <a:spLocks noGrp="1"/>
              </p:cNvSpPr>
              <p:nvPr>
                <p:ph idx="1"/>
              </p:nvPr>
            </p:nvSpPr>
            <p:spPr/>
            <p:txBody>
              <a:bodyPr>
                <a:normAutofit/>
              </a:bodyPr>
              <a:lstStyle/>
              <a:p>
                <a:pPr marL="0" indent="0">
                  <a:buNone/>
                </a:pPr>
                <a:r>
                  <a:rPr lang="en-IN" sz="1800" dirty="0"/>
                  <a:t>We have the initial value problem be </a:t>
                </a:r>
              </a:p>
              <a:p>
                <a:pPr marL="914400" lvl="2" indent="0">
                  <a:buNone/>
                </a:pP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𝑦</m:t>
                          </m:r>
                        </m:e>
                      </m:d>
                      <m:r>
                        <a:rPr lang="en-US" sz="1800" b="0" i="1" smtClean="0">
                          <a:latin typeface="Cambria Math" panose="02040503050406030204" pitchFamily="18" charset="0"/>
                        </a:rPr>
                        <m:t>, </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0</m:t>
                          </m:r>
                        </m:sub>
                      </m:sSub>
                    </m:oMath>
                  </m:oMathPara>
                </a14:m>
                <a:endParaRPr lang="en-US" sz="1800" i="1" dirty="0">
                  <a:latin typeface="Cambria Math" panose="02040503050406030204" pitchFamily="18" charset="0"/>
                </a:endParaRPr>
              </a:p>
              <a:p>
                <a:pPr marL="914400" lvl="2"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𝑑𝑦</m:t>
                      </m:r>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𝑦</m:t>
                          </m:r>
                        </m:e>
                      </m:d>
                      <m:r>
                        <a:rPr lang="en-US" sz="1800" b="0" i="1" smtClean="0">
                          <a:latin typeface="Cambria Math" panose="02040503050406030204" pitchFamily="18" charset="0"/>
                        </a:rPr>
                        <m:t>𝑑𝑡</m:t>
                      </m:r>
                    </m:oMath>
                  </m:oMathPara>
                </a14:m>
                <a:endParaRPr lang="en-IN" sz="1800" dirty="0"/>
              </a:p>
              <a:p>
                <a:pPr marL="0" indent="0">
                  <a:buNone/>
                </a:pPr>
                <a:r>
                  <a:rPr lang="en-IN" sz="1800" dirty="0"/>
                  <a:t>				</a:t>
                </a:r>
                <a14:m>
                  <m:oMath xmlns:m="http://schemas.openxmlformats.org/officeDocument/2006/math">
                    <m:r>
                      <a:rPr lang="en-US" sz="1800" b="0" i="1" smtClean="0">
                        <a:latin typeface="Cambria Math" panose="02040503050406030204" pitchFamily="18" charset="0"/>
                      </a:rPr>
                      <m:t>⟹</m:t>
                    </m:r>
                    <m:nary>
                      <m:naryPr>
                        <m:limLoc m:val="undOv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𝑛</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sup>
                      <m:e>
                        <m:r>
                          <a:rPr lang="en-US" sz="1800" b="0" i="1" smtClean="0">
                            <a:latin typeface="Cambria Math" panose="02040503050406030204" pitchFamily="18" charset="0"/>
                          </a:rPr>
                          <m:t>𝑑𝑦</m:t>
                        </m:r>
                      </m:e>
                    </m:nary>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𝑛</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sup>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 </m:t>
                            </m:r>
                            <m:r>
                              <a:rPr lang="en-US" sz="1800" i="1">
                                <a:latin typeface="Cambria Math" panose="02040503050406030204" pitchFamily="18" charset="0"/>
                              </a:rPr>
                              <m:t>𝑦</m:t>
                            </m:r>
                          </m:e>
                        </m:d>
                        <m:r>
                          <a:rPr lang="en-US" sz="1800" i="1">
                            <a:latin typeface="Cambria Math" panose="02040503050406030204" pitchFamily="18" charset="0"/>
                          </a:rPr>
                          <m:t>𝑑𝑡</m:t>
                        </m:r>
                      </m:e>
                    </m:nary>
                  </m:oMath>
                </a14:m>
                <a:endParaRPr lang="en-IN" sz="1800" dirty="0"/>
              </a:p>
              <a:p>
                <a:pPr marL="0" indent="0">
                  <a:buNone/>
                </a:pPr>
                <a:r>
                  <a:rPr lang="en-IN" sz="1800" dirty="0"/>
                  <a:t>That gives us the equation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𝑛</m:t>
                        </m:r>
                      </m:sub>
                    </m:sSub>
                    <m:r>
                      <a:rPr lang="en-US" sz="1800" b="0" i="1"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sub>
                        </m:sSub>
                      </m:sub>
                      <m:sup>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i="1">
                                <a:latin typeface="Cambria Math" panose="02040503050406030204" pitchFamily="18" charset="0"/>
                              </a:rPr>
                              <m:t>+1</m:t>
                            </m:r>
                          </m:sub>
                        </m:sSub>
                      </m:sup>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 </m:t>
                            </m:r>
                            <m:r>
                              <a:rPr lang="en-US" sz="1800" i="1">
                                <a:latin typeface="Cambria Math" panose="02040503050406030204" pitchFamily="18" charset="0"/>
                              </a:rPr>
                              <m:t>𝑦</m:t>
                            </m:r>
                          </m:e>
                        </m:d>
                        <m:r>
                          <a:rPr lang="en-US" sz="1800" i="1">
                            <a:latin typeface="Cambria Math" panose="02040503050406030204" pitchFamily="18" charset="0"/>
                          </a:rPr>
                          <m:t>𝑑𝑡</m:t>
                        </m:r>
                      </m:e>
                    </m:nary>
                  </m:oMath>
                </a14:m>
                <a:endParaRPr lang="en-IN" sz="1800" dirty="0"/>
              </a:p>
              <a:p>
                <a:pPr marL="0" indent="0">
                  <a:buNone/>
                </a:pPr>
                <a:r>
                  <a:rPr lang="en-IN" sz="1800" dirty="0"/>
                  <a:t>Adams method approximates the above integral using Newton’s interpolation of </a:t>
                </a:r>
                <a14:m>
                  <m:oMath xmlns:m="http://schemas.openxmlformats.org/officeDocument/2006/math">
                    <m:r>
                      <a:rPr lang="en-US" sz="1800" b="0" i="1" smtClean="0">
                        <a:latin typeface="Cambria Math" panose="02040503050406030204" pitchFamily="18" charset="0"/>
                      </a:rPr>
                      <m:t>𝑓</m:t>
                    </m:r>
                  </m:oMath>
                </a14:m>
                <a:r>
                  <a:rPr lang="en-IN" sz="1800" dirty="0"/>
                  <a:t> at points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IN"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𝑘</m:t>
                        </m:r>
                      </m:sub>
                    </m:sSub>
                  </m:oMath>
                </a14:m>
                <a:r>
                  <a:rPr lang="en-IN" sz="1800" dirty="0"/>
                  <a:t> (where </a:t>
                </a:r>
                <a14:m>
                  <m:oMath xmlns:m="http://schemas.openxmlformats.org/officeDocument/2006/math">
                    <m:r>
                      <a:rPr lang="en-US" sz="1800" b="0" i="1" smtClean="0">
                        <a:latin typeface="Cambria Math" panose="02040503050406030204" pitchFamily="18" charset="0"/>
                      </a:rPr>
                      <m:t>𝑘</m:t>
                    </m:r>
                  </m:oMath>
                </a14:m>
                <a:r>
                  <a:rPr lang="en-IN" sz="1800" dirty="0"/>
                  <a:t> depends on the order considered) if the method we are using is explicitly and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b="0" i="1" smtClean="0">
                            <a:latin typeface="Cambria Math" panose="02040503050406030204" pitchFamily="18" charset="0"/>
                          </a:rPr>
                          <m:t>+1</m:t>
                        </m:r>
                      </m:sub>
                    </m:sSub>
                  </m:oMath>
                </a14:m>
                <a:r>
                  <a:rPr lang="en-IN" sz="1800" dirty="0"/>
                  <a:t> as well if it is implicit. </a:t>
                </a:r>
              </a:p>
              <a:p>
                <a:pPr marL="0" indent="0">
                  <a:buNone/>
                </a:pPr>
                <a:r>
                  <a:rPr lang="en-IN" sz="1800" dirty="0"/>
                  <a:t>Explicit ones are called Adams-</a:t>
                </a:r>
                <a:r>
                  <a:rPr lang="en-IN" sz="1800" dirty="0" err="1"/>
                  <a:t>Bashforth</a:t>
                </a:r>
                <a:r>
                  <a:rPr lang="en-IN" sz="1800" dirty="0"/>
                  <a:t> methods and Implicit ones are called Adams-Moulton methods.</a:t>
                </a:r>
              </a:p>
            </p:txBody>
          </p:sp>
        </mc:Choice>
        <mc:Fallback xmlns="">
          <p:sp>
            <p:nvSpPr>
              <p:cNvPr id="3" name="Content Placeholder 2">
                <a:extLst>
                  <a:ext uri="{FF2B5EF4-FFF2-40B4-BE49-F238E27FC236}">
                    <a16:creationId xmlns:a16="http://schemas.microsoft.com/office/drawing/2014/main" id="{B6B5BF31-4BFF-422C-BCB8-DF10F968B532}"/>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p:spTree>
    <p:extLst>
      <p:ext uri="{BB962C8B-B14F-4D97-AF65-F5344CB8AC3E}">
        <p14:creationId xmlns:p14="http://schemas.microsoft.com/office/powerpoint/2010/main" val="12073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27E1-F6D3-4393-B4DC-C503FDA42C16}"/>
              </a:ext>
            </a:extLst>
          </p:cNvPr>
          <p:cNvSpPr>
            <a:spLocks noGrp="1"/>
          </p:cNvSpPr>
          <p:nvPr>
            <p:ph type="title"/>
          </p:nvPr>
        </p:nvSpPr>
        <p:spPr/>
        <p:txBody>
          <a:bodyPr>
            <a:normAutofit/>
          </a:bodyPr>
          <a:lstStyle/>
          <a:p>
            <a:r>
              <a:rPr lang="en-US" sz="3200" dirty="0"/>
              <a:t>Adams Method</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B1F93-30CA-405B-914A-DD826EF99124}"/>
                  </a:ext>
                </a:extLst>
              </p:cNvPr>
              <p:cNvSpPr>
                <a:spLocks noGrp="1"/>
              </p:cNvSpPr>
              <p:nvPr>
                <p:ph idx="1"/>
              </p:nvPr>
            </p:nvSpPr>
            <p:spPr/>
            <p:txBody>
              <a:bodyPr>
                <a:normAutofit/>
              </a:bodyPr>
              <a:lstStyle/>
              <a:p>
                <a:pPr marL="0" indent="0">
                  <a:buNone/>
                </a:pPr>
                <a:r>
                  <a:rPr lang="en-US" sz="1800" dirty="0"/>
                  <a:t>Firstly, we need to compute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r>
                          <a:rPr lang="en-US" sz="1800" b="0" i="1" smtClean="0">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𝑦</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b="0" i="1" smtClean="0">
                            <a:latin typeface="Cambria Math" panose="02040503050406030204" pitchFamily="18" charset="0"/>
                          </a:rPr>
                          <m:t>2</m:t>
                        </m:r>
                        <m:r>
                          <a:rPr lang="en-US" sz="1800" i="1">
                            <a:latin typeface="Cambria Math" panose="02040503050406030204" pitchFamily="18" charset="0"/>
                          </a:rPr>
                          <m:t>h</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i="1">
                        <a:latin typeface="Cambria Math" panose="02040503050406030204" pitchFamily="18" charset="0"/>
                      </a:rPr>
                      <m:t>𝑦</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b="0" i="1" smtClean="0">
                            <a:latin typeface="Cambria Math" panose="02040503050406030204" pitchFamily="18" charset="0"/>
                          </a:rPr>
                          <m:t>3</m:t>
                        </m:r>
                        <m:r>
                          <a:rPr lang="en-US" sz="1800" i="1">
                            <a:latin typeface="Cambria Math" panose="02040503050406030204" pitchFamily="18" charset="0"/>
                          </a:rPr>
                          <m:t>h</m:t>
                        </m:r>
                      </m:e>
                    </m:d>
                  </m:oMath>
                </a14:m>
                <a:r>
                  <a:rPr lang="en-IN" sz="1800" dirty="0"/>
                  <a:t> by any of the Euler’s or Taylor’s or Runge-</a:t>
                </a:r>
                <a:r>
                  <a:rPr lang="en-IN" sz="1800" dirty="0" err="1"/>
                  <a:t>Kutta</a:t>
                </a:r>
                <a:r>
                  <a:rPr lang="en-IN" sz="1800" dirty="0"/>
                  <a:t> method. </a:t>
                </a:r>
              </a:p>
              <a:p>
                <a:pPr marL="0" indent="0">
                  <a:buNone/>
                </a:pPr>
                <a:r>
                  <a:rPr lang="en-IN" sz="1800" dirty="0"/>
                  <a:t>Then we can find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oMath>
                </a14:m>
                <a:r>
                  <a:rPr lang="en-IN" sz="1800" dirty="0"/>
                  <a:t> using the below Adam-</a:t>
                </a:r>
                <a:r>
                  <a:rPr lang="en-IN" sz="1800" dirty="0" err="1"/>
                  <a:t>Bashforth</a:t>
                </a:r>
                <a:r>
                  <a:rPr lang="en-IN" sz="1800" dirty="0"/>
                  <a:t> predictor formula</a:t>
                </a:r>
              </a:p>
              <a:p>
                <a:pPr marL="0" indent="0">
                  <a:buNone/>
                </a:pPr>
                <a:r>
                  <a:rPr lang="en-IN" sz="1800" dirty="0"/>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(55</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−59</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+37</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−9</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oMath>
                </a14:m>
                <a:endParaRPr lang="en-IN" sz="1800" dirty="0"/>
              </a:p>
              <a:p>
                <a:pPr marL="0" indent="0">
                  <a:buNone/>
                </a:pPr>
                <a:r>
                  <a:rPr lang="en-IN" sz="1800" dirty="0"/>
                  <a:t>As we found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oMath>
                </a14:m>
                <a:r>
                  <a:rPr lang="en-IN" sz="1800" dirty="0"/>
                  <a:t>, we can find </a:t>
                </a:r>
                <a14:m>
                  <m:oMath xmlns:m="http://schemas.openxmlformats.org/officeDocument/2006/math">
                    <m:sSub>
                      <m:sSubPr>
                        <m:ctrlPr>
                          <a:rPr lang="en-IN" sz="1800" i="1">
                            <a:latin typeface="Cambria Math" panose="02040503050406030204" pitchFamily="18" charset="0"/>
                          </a:rPr>
                        </m:ctrlPr>
                      </m:sSubPr>
                      <m:e>
                        <m:r>
                          <a:rPr lang="en-US" sz="1800" b="0" i="1" smtClean="0">
                            <a:latin typeface="Cambria Math" panose="02040503050406030204" pitchFamily="18" charset="0"/>
                          </a:rPr>
                          <m:t>𝑓</m:t>
                        </m:r>
                      </m:e>
                      <m:sub>
                        <m:r>
                          <a:rPr lang="en-US" sz="1800" i="1">
                            <a:latin typeface="Cambria Math" panose="02040503050406030204" pitchFamily="18" charset="0"/>
                          </a:rPr>
                          <m:t>1</m:t>
                        </m:r>
                      </m:sub>
                    </m:sSub>
                  </m:oMath>
                </a14:m>
                <a:r>
                  <a:rPr lang="en-IN" sz="1800" dirty="0"/>
                  <a:t> which is </a:t>
                </a: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oMath>
                </a14:m>
                <a:r>
                  <a:rPr lang="en-IN" sz="1800" dirty="0"/>
                  <a:t>).</a:t>
                </a:r>
              </a:p>
              <a:p>
                <a:pPr marL="0" indent="0">
                  <a:buNone/>
                </a:pPr>
                <a:r>
                  <a:rPr lang="en-IN" sz="1800" dirty="0"/>
                  <a:t>Now we will find improved value of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oMath>
                </a14:m>
                <a:r>
                  <a:rPr lang="en-IN" sz="1800" dirty="0"/>
                  <a:t> using Adams-Moulton corrector formula </a:t>
                </a:r>
              </a:p>
              <a:p>
                <a:pPr marL="0" indent="0">
                  <a:buNone/>
                </a:pPr>
                <a:r>
                  <a:rPr lang="en-IN" sz="1800" dirty="0"/>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(9</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+19</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−5</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+9</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oMath>
                </a14:m>
                <a:endParaRPr lang="en-IN" sz="1800" dirty="0"/>
              </a:p>
              <a:p>
                <a:pPr marL="0" indent="0">
                  <a:buNone/>
                </a:pPr>
                <a:r>
                  <a:rPr lang="en-IN" sz="1800" dirty="0"/>
                  <a:t>Again, we will calculate </a:t>
                </a:r>
                <a14:m>
                  <m:oMath xmlns:m="http://schemas.openxmlformats.org/officeDocument/2006/math">
                    <m:sSub>
                      <m:sSubPr>
                        <m:ctrlPr>
                          <a:rPr lang="en-IN" sz="1800" i="1" kern="1200" smtClean="0">
                            <a:solidFill>
                              <a:srgbClr val="000000"/>
                            </a:solidFill>
                            <a:effectLst/>
                            <a:latin typeface="Cambria Math" panose="02040503050406030204" pitchFamily="18" charset="0"/>
                            <a:ea typeface="+mn-ea"/>
                            <a:cs typeface="+mn-cs"/>
                          </a:rPr>
                        </m:ctrlPr>
                      </m:sSubPr>
                      <m:e>
                        <m:r>
                          <a:rPr lang="en-US" sz="1800" b="0" i="1" kern="1200" smtClean="0">
                            <a:solidFill>
                              <a:srgbClr val="000000"/>
                            </a:solidFill>
                            <a:effectLst/>
                            <a:latin typeface="Cambria Math" panose="02040503050406030204" pitchFamily="18" charset="0"/>
                            <a:ea typeface="+mn-ea"/>
                            <a:cs typeface="+mn-cs"/>
                          </a:rPr>
                          <m:t>𝑓</m:t>
                        </m:r>
                      </m:e>
                      <m:sub>
                        <m:r>
                          <a:rPr lang="en-US" sz="1800" b="0" i="1" kern="1200">
                            <a:solidFill>
                              <a:srgbClr val="000000"/>
                            </a:solidFill>
                            <a:effectLst/>
                            <a:latin typeface="Cambria Math" panose="02040503050406030204" pitchFamily="18" charset="0"/>
                            <a:ea typeface="+mn-ea"/>
                            <a:cs typeface="+mn-cs"/>
                          </a:rPr>
                          <m:t>1</m:t>
                        </m:r>
                      </m:sub>
                    </m:sSub>
                  </m:oMath>
                </a14:m>
                <a:r>
                  <a:rPr lang="en-IN" sz="1800" dirty="0"/>
                  <a:t> with the help of above calculated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oMath>
                </a14:m>
                <a:r>
                  <a:rPr lang="en-IN" sz="1800" dirty="0"/>
                  <a:t> and again use the corrector formula for finding better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oMath>
                </a14:m>
                <a:r>
                  <a:rPr lang="en-IN" sz="1800" dirty="0"/>
                  <a:t> until its value doesn’t change much.</a:t>
                </a:r>
              </a:p>
              <a:p>
                <a:pPr marL="0" indent="0">
                  <a:buNone/>
                </a:pPr>
                <a:r>
                  <a:rPr lang="en-IN" sz="1800" dirty="0"/>
                  <a:t>Now we can proceed to calculate later </a:t>
                </a:r>
                <a14:m>
                  <m:oMath xmlns:m="http://schemas.openxmlformats.org/officeDocument/2006/math">
                    <m:r>
                      <a:rPr lang="en-US" sz="1800" b="0" i="1" smtClean="0">
                        <a:latin typeface="Cambria Math" panose="02040503050406030204" pitchFamily="18" charset="0"/>
                      </a:rPr>
                      <m:t>𝑦</m:t>
                    </m:r>
                  </m:oMath>
                </a14:m>
                <a:r>
                  <a:rPr lang="en-IN" sz="1800" dirty="0"/>
                  <a:t> values.</a:t>
                </a:r>
              </a:p>
            </p:txBody>
          </p:sp>
        </mc:Choice>
        <mc:Fallback xmlns="">
          <p:sp>
            <p:nvSpPr>
              <p:cNvPr id="3" name="Content Placeholder 2">
                <a:extLst>
                  <a:ext uri="{FF2B5EF4-FFF2-40B4-BE49-F238E27FC236}">
                    <a16:creationId xmlns:a16="http://schemas.microsoft.com/office/drawing/2014/main" id="{475B1F93-30CA-405B-914A-DD826EF9912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p:spTree>
    <p:extLst>
      <p:ext uri="{BB962C8B-B14F-4D97-AF65-F5344CB8AC3E}">
        <p14:creationId xmlns:p14="http://schemas.microsoft.com/office/powerpoint/2010/main" val="72013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FACA-60A5-4AD2-9BCB-C0EBAB41823D}"/>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Adams method(Algorithm)</a:t>
            </a:r>
          </a:p>
        </p:txBody>
      </p:sp>
      <p:pic>
        <p:nvPicPr>
          <p:cNvPr id="4" name="Picture 3" descr="Text&#10;&#10;Description automatically generated">
            <a:extLst>
              <a:ext uri="{FF2B5EF4-FFF2-40B4-BE49-F238E27FC236}">
                <a16:creationId xmlns:a16="http://schemas.microsoft.com/office/drawing/2014/main" id="{C79C9D2A-B8B3-4ABF-AA0D-3362522D0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496" y="1863801"/>
            <a:ext cx="6001007" cy="4440746"/>
          </a:xfrm>
          <a:prstGeom prst="rect">
            <a:avLst/>
          </a:prstGeom>
        </p:spPr>
      </p:pic>
    </p:spTree>
    <p:extLst>
      <p:ext uri="{BB962C8B-B14F-4D97-AF65-F5344CB8AC3E}">
        <p14:creationId xmlns:p14="http://schemas.microsoft.com/office/powerpoint/2010/main" val="1529362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5B09-C184-42ED-A8AC-C6108C478B55}"/>
              </a:ext>
            </a:extLst>
          </p:cNvPr>
          <p:cNvSpPr>
            <a:spLocks noGrp="1"/>
          </p:cNvSpPr>
          <p:nvPr>
            <p:ph type="title"/>
          </p:nvPr>
        </p:nvSpPr>
        <p:spPr/>
        <p:txBody>
          <a:bodyPr>
            <a:normAutofit/>
          </a:bodyPr>
          <a:lstStyle/>
          <a:p>
            <a:r>
              <a:rPr lang="en-US" sz="3200" dirty="0"/>
              <a:t>Derivation</a:t>
            </a:r>
            <a:endParaRPr lang="en-IN"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F1852C-2F92-4653-870D-EF27F8F9B2BD}"/>
                  </a:ext>
                </a:extLst>
              </p:cNvPr>
              <p:cNvSpPr>
                <a:spLocks noGrp="1"/>
              </p:cNvSpPr>
              <p:nvPr>
                <p:ph idx="1"/>
              </p:nvPr>
            </p:nvSpPr>
            <p:spPr/>
            <p:txBody>
              <a:bodyPr>
                <a:normAutofit/>
              </a:bodyPr>
              <a:lstStyle/>
              <a:p>
                <a:pPr marL="0" indent="0">
                  <a:buNone/>
                </a:pPr>
                <a:r>
                  <a:rPr lang="en-US" sz="1800" dirty="0"/>
                  <a:t>We can find the both the predictor and corrector formulas using we Newton’s backward interpolation which is as follows</a:t>
                </a:r>
              </a:p>
              <a:p>
                <a:pPr marL="0" indent="0">
                  <a:buNone/>
                </a:pPr>
                <a:r>
                  <a:rPr lang="en-US" sz="1800" dirty="0"/>
                  <a:t>	</a:t>
                </a: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𝑦</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𝑛</m:t>
                    </m:r>
                    <m:r>
                      <m:rPr>
                        <m:sty m:val="p"/>
                      </m:rP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𝑛</m:t>
                        </m:r>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b>
                      <m:sSubPr>
                        <m:ctrlPr>
                          <a:rPr lang="en-US" sz="1800" i="1">
                            <a:latin typeface="Cambria Math" panose="02040503050406030204" pitchFamily="18" charset="0"/>
                          </a:rPr>
                        </m:ctrlPr>
                      </m:sSubPr>
                      <m:e>
                        <m:sSup>
                          <m:sSupPr>
                            <m:ctrlPr>
                              <a:rPr lang="en-US" sz="1800" i="1" smtClean="0">
                                <a:latin typeface="Cambria Math" panose="02040503050406030204" pitchFamily="18" charset="0"/>
                              </a:rPr>
                            </m:ctrlPr>
                          </m:sSupPr>
                          <m:e>
                            <m:r>
                              <m:rPr>
                                <m:sty m:val="p"/>
                              </m:rPr>
                              <a:rPr lang="en-US" sz="1800" i="1">
                                <a:latin typeface="Cambria Math" panose="02040503050406030204" pitchFamily="18" charset="0"/>
                              </a:rPr>
                              <m:t>∇</m:t>
                            </m:r>
                          </m:e>
                          <m:sup>
                            <m:r>
                              <a:rPr lang="en-US" sz="1800" b="0" i="1" smtClean="0">
                                <a:latin typeface="Cambria Math" panose="02040503050406030204" pitchFamily="18" charset="0"/>
                              </a:rPr>
                              <m:t>2</m:t>
                            </m:r>
                          </m:sup>
                        </m:sSup>
                        <m:r>
                          <a:rPr lang="en-US" sz="1800" i="1">
                            <a:latin typeface="Cambria Math" panose="02040503050406030204" pitchFamily="18" charset="0"/>
                          </a:rPr>
                          <m:t>𝑓</m:t>
                        </m:r>
                      </m:e>
                      <m:sub>
                        <m:r>
                          <a:rPr lang="en-US" sz="1800" i="1">
                            <a:latin typeface="Cambria Math" panose="02040503050406030204" pitchFamily="18" charset="0"/>
                          </a:rPr>
                          <m:t>0</m:t>
                        </m:r>
                      </m:sub>
                    </m:sSub>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+1)(</m:t>
                        </m:r>
                        <m:r>
                          <a:rPr lang="en-US" sz="1800" b="0" i="1" smtClean="0">
                            <a:latin typeface="Cambria Math" panose="02040503050406030204" pitchFamily="18" charset="0"/>
                          </a:rPr>
                          <m:t>𝑛</m:t>
                        </m:r>
                        <m:r>
                          <a:rPr lang="en-US" sz="1800" b="0" i="1" smtClean="0">
                            <a:latin typeface="Cambria Math" panose="02040503050406030204" pitchFamily="18" charset="0"/>
                          </a:rPr>
                          <m:t>+2)</m:t>
                        </m:r>
                      </m:num>
                      <m:den>
                        <m:r>
                          <a:rPr lang="en-US" sz="1800" b="0" i="1" smtClean="0">
                            <a:latin typeface="Cambria Math" panose="02040503050406030204" pitchFamily="18" charset="0"/>
                          </a:rPr>
                          <m:t>6</m:t>
                        </m:r>
                      </m:den>
                    </m:f>
                    <m:sSub>
                      <m:sSubPr>
                        <m:ctrlPr>
                          <a:rPr lang="en-US" sz="1800" i="1">
                            <a:latin typeface="Cambria Math" panose="02040503050406030204" pitchFamily="18" charset="0"/>
                          </a:rPr>
                        </m:ctrlPr>
                      </m:sSubPr>
                      <m:e>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m:t>
                            </m:r>
                          </m:e>
                          <m:sup>
                            <m:r>
                              <a:rPr lang="en-US" sz="1800" b="0" i="1" smtClean="0">
                                <a:latin typeface="Cambria Math" panose="02040503050406030204" pitchFamily="18" charset="0"/>
                              </a:rPr>
                              <m:t>3</m:t>
                            </m:r>
                          </m:sup>
                        </m:sSup>
                        <m:r>
                          <a:rPr lang="en-US" sz="1800" i="1">
                            <a:latin typeface="Cambria Math" panose="02040503050406030204" pitchFamily="18" charset="0"/>
                          </a:rPr>
                          <m:t>𝑓</m:t>
                        </m:r>
                      </m:e>
                      <m:sub>
                        <m:r>
                          <a:rPr lang="en-US" sz="1800" i="1">
                            <a:latin typeface="Cambria Math" panose="02040503050406030204" pitchFamily="18" charset="0"/>
                          </a:rPr>
                          <m:t>0</m:t>
                        </m:r>
                      </m:sub>
                    </m:sSub>
                    <m:r>
                      <a:rPr lang="en-US" sz="1800" b="0" i="1" smtClean="0">
                        <a:latin typeface="Cambria Math" panose="02040503050406030204" pitchFamily="18" charset="0"/>
                      </a:rPr>
                      <m:t>+…</m:t>
                    </m:r>
                  </m:oMath>
                </a14:m>
                <a:r>
                  <a:rPr lang="en-US" sz="1800" dirty="0"/>
                  <a:t> , where </a:t>
                </a:r>
                <a14:m>
                  <m:oMath xmlns:m="http://schemas.openxmlformats.org/officeDocument/2006/math">
                    <m:sSub>
                      <m:sSubPr>
                        <m:ctrlPr>
                          <a:rPr lang="en-US" sz="1800" i="1">
                            <a:latin typeface="Cambria Math" panose="02040503050406030204" pitchFamily="18" charset="0"/>
                          </a:rPr>
                        </m:ctrlPr>
                      </m:sSubPr>
                      <m:e>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m:t>
                            </m:r>
                          </m:e>
                          <m:sup>
                            <m:r>
                              <a:rPr lang="en-US" sz="1800" b="0" i="1" smtClean="0">
                                <a:latin typeface="Cambria Math" panose="02040503050406030204" pitchFamily="18" charset="0"/>
                              </a:rPr>
                              <m:t>𝑛</m:t>
                            </m:r>
                          </m:sup>
                        </m:sSup>
                        <m:r>
                          <a:rPr lang="en-US" sz="1800" i="1">
                            <a:latin typeface="Cambria Math" panose="02040503050406030204" pitchFamily="18" charset="0"/>
                          </a:rPr>
                          <m:t>𝑓</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m:t>
                            </m:r>
                          </m:e>
                          <m:sup>
                            <m:r>
                              <a:rPr lang="en-US" sz="1800" i="1">
                                <a:latin typeface="Cambria Math" panose="02040503050406030204" pitchFamily="18" charset="0"/>
                              </a:rPr>
                              <m:t>𝑛</m:t>
                            </m:r>
                            <m:r>
                              <a:rPr lang="en-US" sz="1800" b="0" i="1" smtClean="0">
                                <a:latin typeface="Cambria Math" panose="02040503050406030204" pitchFamily="18" charset="0"/>
                              </a:rPr>
                              <m:t>−1</m:t>
                            </m:r>
                          </m:sup>
                        </m:sSup>
                        <m:r>
                          <a:rPr lang="en-US" sz="1800" i="1">
                            <a:latin typeface="Cambria Math" panose="02040503050406030204" pitchFamily="18" charset="0"/>
                          </a:rPr>
                          <m:t>𝑓</m:t>
                        </m:r>
                      </m:e>
                      <m:sub>
                        <m:r>
                          <a:rPr lang="en-US" sz="1800" i="1">
                            <a:latin typeface="Cambria Math" panose="02040503050406030204" pitchFamily="18" charset="0"/>
                          </a:rPr>
                          <m:t>𝑘</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m:t>
                            </m:r>
                          </m:e>
                          <m:sup>
                            <m:r>
                              <a:rPr lang="en-US" sz="1800" i="1">
                                <a:latin typeface="Cambria Math" panose="02040503050406030204" pitchFamily="18" charset="0"/>
                              </a:rPr>
                              <m:t>𝑛</m:t>
                            </m:r>
                            <m:r>
                              <a:rPr lang="en-US" sz="1800" b="0" i="1" smtClean="0">
                                <a:latin typeface="Cambria Math" panose="02040503050406030204" pitchFamily="18" charset="0"/>
                              </a:rPr>
                              <m:t>−1</m:t>
                            </m:r>
                          </m:sup>
                        </m:sSup>
                        <m:r>
                          <a:rPr lang="en-US" sz="1800" i="1">
                            <a:latin typeface="Cambria Math" panose="02040503050406030204" pitchFamily="18" charset="0"/>
                          </a:rPr>
                          <m:t>𝑓</m:t>
                        </m:r>
                      </m:e>
                      <m:sub>
                        <m:r>
                          <a:rPr lang="en-US" sz="1800" i="1">
                            <a:latin typeface="Cambria Math" panose="02040503050406030204" pitchFamily="18" charset="0"/>
                          </a:rPr>
                          <m:t>𝑘</m:t>
                        </m:r>
                      </m:sub>
                    </m:sSub>
                  </m:oMath>
                </a14:m>
                <a:endParaRPr lang="en-US" sz="1800" dirty="0"/>
              </a:p>
              <a:p>
                <a:pPr marL="0" indent="0">
                  <a:buNone/>
                </a:pPr>
                <a:r>
                  <a:rPr lang="en-US" sz="1800" dirty="0"/>
                  <a:t>								 </a:t>
                </a:r>
                <a14:m>
                  <m:oMath xmlns:m="http://schemas.openxmlformats.org/officeDocument/2006/math">
                    <m:sSub>
                      <m:sSubPr>
                        <m:ctrlPr>
                          <a:rPr lang="en-US" sz="1800" i="1">
                            <a:latin typeface="Cambria Math" panose="02040503050406030204" pitchFamily="18" charset="0"/>
                          </a:rPr>
                        </m:ctrlPr>
                      </m:sSubPr>
                      <m:e>
                        <m:r>
                          <m:rPr>
                            <m:sty m:val="p"/>
                          </m:rPr>
                          <a:rPr lang="en-US" sz="1800" i="1">
                            <a:latin typeface="Cambria Math" panose="02040503050406030204" pitchFamily="18" charset="0"/>
                          </a:rPr>
                          <m:t>∇</m:t>
                        </m:r>
                        <m:r>
                          <a:rPr lang="en-US" sz="1800" b="0" i="1" smtClean="0">
                            <a:latin typeface="Cambria Math" panose="02040503050406030204" pitchFamily="18" charset="0"/>
                          </a:rPr>
                          <m:t>𝑓</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𝑘</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𝑘</m:t>
                        </m:r>
                      </m:sub>
                    </m:sSub>
                  </m:oMath>
                </a14:m>
                <a:endParaRPr lang="en-US" sz="1800" dirty="0"/>
              </a:p>
              <a:p>
                <a:pPr marL="0" indent="0">
                  <a:buNone/>
                </a:pPr>
                <a:r>
                  <a:rPr lang="en-US" sz="1800" dirty="0"/>
                  <a:t>We have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IN"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0</m:t>
                            </m:r>
                          </m:sub>
                        </m:sSub>
                      </m:sub>
                      <m:sup>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sup>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 </m:t>
                            </m:r>
                            <m:r>
                              <a:rPr lang="en-US" sz="1800" i="1">
                                <a:latin typeface="Cambria Math" panose="02040503050406030204" pitchFamily="18" charset="0"/>
                              </a:rPr>
                              <m:t>𝑦</m:t>
                            </m:r>
                          </m:e>
                        </m:d>
                        <m:r>
                          <a:rPr lang="en-US" sz="1800" i="1">
                            <a:latin typeface="Cambria Math" panose="02040503050406030204" pitchFamily="18" charset="0"/>
                          </a:rPr>
                          <m:t>𝑑𝑡</m:t>
                        </m:r>
                      </m:e>
                    </m:nary>
                  </m:oMath>
                </a14:m>
                <a:r>
                  <a:rPr lang="en-US" sz="1800" dirty="0"/>
                  <a:t>, where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=0</m:t>
                    </m:r>
                  </m:oMath>
                </a14:m>
                <a:endParaRPr lang="en-US" sz="1800" b="0" dirty="0"/>
              </a:p>
              <a:p>
                <a:pPr marL="0" indent="0">
                  <a:buNone/>
                </a:pPr>
                <a:r>
                  <a:rPr lang="en-US" sz="1800" dirty="0"/>
                  <a:t>Substituting </a:t>
                </a:r>
                <a14:m>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 </m:t>
                        </m:r>
                        <m:r>
                          <a:rPr lang="en-US" sz="1800" i="1">
                            <a:latin typeface="Cambria Math" panose="02040503050406030204" pitchFamily="18" charset="0"/>
                          </a:rPr>
                          <m:t>𝑦</m:t>
                        </m:r>
                      </m:e>
                    </m:d>
                  </m:oMath>
                </a14:m>
                <a:r>
                  <a:rPr lang="en-US" sz="1800" dirty="0"/>
                  <a:t> with using the above interpolation and </a:t>
                </a:r>
                <a14:m>
                  <m:oMath xmlns:m="http://schemas.openxmlformats.org/officeDocument/2006/math">
                    <m:r>
                      <a:rPr lang="en-US" sz="1800" b="0" i="1" smtClean="0">
                        <a:latin typeface="Cambria Math" panose="02040503050406030204" pitchFamily="18" charset="0"/>
                      </a:rPr>
                      <m:t>𝑡</m:t>
                    </m:r>
                  </m:oMath>
                </a14:m>
                <a:r>
                  <a:rPr lang="en-US" sz="1800" dirty="0"/>
                  <a:t> (in integration) with </a:t>
                </a: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𝑛h</m:t>
                    </m:r>
                    <m:r>
                      <a:rPr lang="en-US" sz="1800" b="0" i="1" smtClean="0">
                        <a:latin typeface="Cambria Math" panose="02040503050406030204" pitchFamily="18" charset="0"/>
                      </a:rPr>
                      <m:t>⟹</m:t>
                    </m:r>
                    <m:r>
                      <a:rPr lang="en-US" sz="1800" b="0" i="1" smtClean="0">
                        <a:latin typeface="Cambria Math" panose="02040503050406030204" pitchFamily="18" charset="0"/>
                      </a:rPr>
                      <m:t>𝑑𝑡</m:t>
                    </m:r>
                    <m:r>
                      <a:rPr lang="en-US" sz="1800" b="0" i="1" smtClean="0">
                        <a:latin typeface="Cambria Math" panose="02040503050406030204" pitchFamily="18" charset="0"/>
                      </a:rPr>
                      <m:t>=</m:t>
                    </m:r>
                    <m:r>
                      <a:rPr lang="en-US" sz="1800" b="0" i="1" smtClean="0">
                        <a:latin typeface="Cambria Math" panose="02040503050406030204" pitchFamily="18" charset="0"/>
                      </a:rPr>
                      <m:t>𝑛𝑑h</m:t>
                    </m:r>
                  </m:oMath>
                </a14:m>
                <a:r>
                  <a:rPr lang="en-US" sz="1800" dirty="0"/>
                  <a:t> gives us the predictor formula. Also, we are neglecting the fourth and higher order differences.</a:t>
                </a:r>
              </a:p>
              <a:p>
                <a:pPr marL="0" indent="0">
                  <a:buNone/>
                </a:pPr>
                <a:r>
                  <a:rPr lang="en-US" sz="1800" dirty="0"/>
                  <a:t>Similarly, if we do the above process entire same expect substituting </a:t>
                </a:r>
                <a14:m>
                  <m:oMath xmlns:m="http://schemas.openxmlformats.org/officeDocument/2006/math">
                    <m:r>
                      <a:rPr lang="en-US" sz="1800" b="0" i="1" smtClean="0">
                        <a:latin typeface="Cambria Math" panose="02040503050406030204" pitchFamily="18" charset="0"/>
                      </a:rPr>
                      <m:t>𝑡</m:t>
                    </m:r>
                  </m:oMath>
                </a14:m>
                <a:r>
                  <a:rPr lang="en-US" sz="1800" dirty="0"/>
                  <a:t> with </a:t>
                </a:r>
                <a14:m>
                  <m:oMath xmlns:m="http://schemas.openxmlformats.org/officeDocument/2006/math">
                    <m:r>
                      <a:rPr lang="en-US" sz="1800" i="1">
                        <a:latin typeface="Cambria Math" panose="02040503050406030204" pitchFamily="18" charset="0"/>
                      </a:rPr>
                      <m:t>𝑡</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𝑛h</m:t>
                    </m:r>
                    <m:r>
                      <a:rPr lang="en-US" sz="1800" i="1">
                        <a:latin typeface="Cambria Math" panose="02040503050406030204" pitchFamily="18" charset="0"/>
                      </a:rPr>
                      <m:t>⟹</m:t>
                    </m:r>
                    <m:r>
                      <a:rPr lang="en-US" sz="1800" i="1">
                        <a:latin typeface="Cambria Math" panose="02040503050406030204" pitchFamily="18" charset="0"/>
                      </a:rPr>
                      <m:t>𝑑𝑡</m:t>
                    </m:r>
                    <m:r>
                      <a:rPr lang="en-US" sz="1800" i="1">
                        <a:latin typeface="Cambria Math" panose="02040503050406030204" pitchFamily="18" charset="0"/>
                      </a:rPr>
                      <m:t>=</m:t>
                    </m:r>
                    <m:r>
                      <a:rPr lang="en-US" sz="1800" i="1">
                        <a:latin typeface="Cambria Math" panose="02040503050406030204" pitchFamily="18" charset="0"/>
                      </a:rPr>
                      <m:t>𝑛𝑑h</m:t>
                    </m:r>
                  </m:oMath>
                </a14:m>
                <a:r>
                  <a:rPr lang="en-US" sz="1800" dirty="0"/>
                  <a:t> we get our corrector formula.</a:t>
                </a:r>
              </a:p>
              <a:p>
                <a:pPr marL="0" indent="0">
                  <a:buNone/>
                </a:pPr>
                <a:endParaRPr lang="en-US" sz="1800" dirty="0"/>
              </a:p>
              <a:p>
                <a:pPr marL="0" indent="0">
                  <a:buNone/>
                </a:pPr>
                <a:endParaRPr lang="en-IN" sz="1800" dirty="0"/>
              </a:p>
            </p:txBody>
          </p:sp>
        </mc:Choice>
        <mc:Fallback xmlns="">
          <p:sp>
            <p:nvSpPr>
              <p:cNvPr id="3" name="Content Placeholder 2">
                <a:extLst>
                  <a:ext uri="{FF2B5EF4-FFF2-40B4-BE49-F238E27FC236}">
                    <a16:creationId xmlns:a16="http://schemas.microsoft.com/office/drawing/2014/main" id="{B0F1852C-2F92-4653-870D-EF27F8F9B2BD}"/>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IN">
                    <a:noFill/>
                  </a:rPr>
                  <a:t> </a:t>
                </a:r>
              </a:p>
            </p:txBody>
          </p:sp>
        </mc:Fallback>
      </mc:AlternateContent>
    </p:spTree>
    <p:extLst>
      <p:ext uri="{BB962C8B-B14F-4D97-AF65-F5344CB8AC3E}">
        <p14:creationId xmlns:p14="http://schemas.microsoft.com/office/powerpoint/2010/main" val="298149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A256-C671-4E08-9F26-B7782A80021E}"/>
              </a:ext>
            </a:extLst>
          </p:cNvPr>
          <p:cNvSpPr>
            <a:spLocks noGrp="1"/>
          </p:cNvSpPr>
          <p:nvPr>
            <p:ph type="title"/>
          </p:nvPr>
        </p:nvSpPr>
        <p:spPr>
          <a:xfrm>
            <a:off x="838200" y="84386"/>
            <a:ext cx="10515600" cy="1325563"/>
          </a:xfrm>
        </p:spPr>
        <p:txBody>
          <a:bodyPr/>
          <a:lstStyle/>
          <a:p>
            <a:r>
              <a:rPr lang="en-US" dirty="0"/>
              <a:t>Comparison of all the methods</a:t>
            </a:r>
            <a:endParaRPr lang="en-IN" dirty="0"/>
          </a:p>
        </p:txBody>
      </p:sp>
      <p:sp>
        <p:nvSpPr>
          <p:cNvPr id="3" name="Content Placeholder 2">
            <a:extLst>
              <a:ext uri="{FF2B5EF4-FFF2-40B4-BE49-F238E27FC236}">
                <a16:creationId xmlns:a16="http://schemas.microsoft.com/office/drawing/2014/main" id="{7D3FEDF9-3B01-47FF-B9BA-06CEE0F05EA9}"/>
              </a:ext>
            </a:extLst>
          </p:cNvPr>
          <p:cNvSpPr>
            <a:spLocks noGrp="1"/>
          </p:cNvSpPr>
          <p:nvPr>
            <p:ph idx="1"/>
          </p:nvPr>
        </p:nvSpPr>
        <p:spPr>
          <a:xfrm>
            <a:off x="838200" y="1096713"/>
            <a:ext cx="10515600" cy="5080250"/>
          </a:xfrm>
        </p:spPr>
        <p:txBody>
          <a:bodyPr/>
          <a:lstStyle/>
          <a:p>
            <a:r>
              <a:rPr lang="en-US" dirty="0"/>
              <a:t>For the first example we used this equation                                  with</a:t>
            </a:r>
          </a:p>
          <a:p>
            <a:pPr marL="0" indent="0">
              <a:buNone/>
            </a:pPr>
            <a:r>
              <a:rPr lang="en-IN" dirty="0"/>
              <a:t>Parameters             = (0,0) and h=0.5 and n = 20. </a:t>
            </a:r>
          </a:p>
          <a:p>
            <a:r>
              <a:rPr lang="en-IN" dirty="0"/>
              <a:t>For the exact we are using </a:t>
            </a:r>
            <a:r>
              <a:rPr lang="en-IN" dirty="0" err="1"/>
              <a:t>Scipy</a:t>
            </a:r>
            <a:r>
              <a:rPr lang="en-IN" dirty="0"/>
              <a:t> </a:t>
            </a:r>
          </a:p>
          <a:p>
            <a:pPr marL="0" indent="0">
              <a:buNone/>
            </a:pPr>
            <a:r>
              <a:rPr lang="en-IN" dirty="0"/>
              <a:t>Solver ODEINT function which is the</a:t>
            </a:r>
          </a:p>
          <a:p>
            <a:pPr marL="0" indent="0">
              <a:buNone/>
            </a:pPr>
            <a:r>
              <a:rPr lang="en-IN" dirty="0"/>
              <a:t>Reference here for the comparison of </a:t>
            </a:r>
          </a:p>
          <a:p>
            <a:pPr marL="0" indent="0">
              <a:buNone/>
            </a:pPr>
            <a:r>
              <a:rPr lang="en-IN" dirty="0"/>
              <a:t>the other methods . RK gave the best </a:t>
            </a:r>
          </a:p>
          <a:p>
            <a:pPr marL="0" indent="0">
              <a:buNone/>
            </a:pPr>
            <a:r>
              <a:rPr lang="en-IN" dirty="0"/>
              <a:t>Result coinciding with the Exact with </a:t>
            </a:r>
          </a:p>
          <a:p>
            <a:pPr marL="0" indent="0">
              <a:buNone/>
            </a:pPr>
            <a:r>
              <a:rPr lang="en-IN" dirty="0"/>
              <a:t>The higher h value</a:t>
            </a:r>
          </a:p>
          <a:p>
            <a:pPr marL="0" indent="0">
              <a:buNone/>
            </a:pPr>
            <a:endParaRPr lang="en-US" dirty="0"/>
          </a:p>
        </p:txBody>
      </p:sp>
      <p:pic>
        <p:nvPicPr>
          <p:cNvPr id="4" name="Picture 3">
            <a:extLst>
              <a:ext uri="{FF2B5EF4-FFF2-40B4-BE49-F238E27FC236}">
                <a16:creationId xmlns:a16="http://schemas.microsoft.com/office/drawing/2014/main" id="{2BD6FCC4-19A4-4304-95E1-5F948AD8699E}"/>
              </a:ext>
            </a:extLst>
          </p:cNvPr>
          <p:cNvPicPr>
            <a:picLocks/>
          </p:cNvPicPr>
          <p:nvPr/>
        </p:nvPicPr>
        <p:blipFill>
          <a:blip r:embed="rId2"/>
          <a:stretch>
            <a:fillRect/>
          </a:stretch>
        </p:blipFill>
        <p:spPr>
          <a:xfrm>
            <a:off x="7539604" y="1176302"/>
            <a:ext cx="2479358" cy="294323"/>
          </a:xfrm>
          <a:prstGeom prst="rect">
            <a:avLst/>
          </a:prstGeom>
        </p:spPr>
      </p:pic>
      <p:pic>
        <p:nvPicPr>
          <p:cNvPr id="5" name="Picture 4">
            <a:extLst>
              <a:ext uri="{FF2B5EF4-FFF2-40B4-BE49-F238E27FC236}">
                <a16:creationId xmlns:a16="http://schemas.microsoft.com/office/drawing/2014/main" id="{FFB94A04-08D5-46C1-BBFA-5478E0BF161D}"/>
              </a:ext>
            </a:extLst>
          </p:cNvPr>
          <p:cNvPicPr>
            <a:picLocks/>
          </p:cNvPicPr>
          <p:nvPr/>
        </p:nvPicPr>
        <p:blipFill>
          <a:blip r:embed="rId3"/>
          <a:stretch>
            <a:fillRect/>
          </a:stretch>
        </p:blipFill>
        <p:spPr>
          <a:xfrm>
            <a:off x="2721665" y="1763097"/>
            <a:ext cx="859631" cy="277971"/>
          </a:xfrm>
          <a:prstGeom prst="rect">
            <a:avLst/>
          </a:prstGeom>
        </p:spPr>
      </p:pic>
      <p:pic>
        <p:nvPicPr>
          <p:cNvPr id="7" name="Picture 6" descr="Chart&#10;&#10;Description automatically generated">
            <a:extLst>
              <a:ext uri="{FF2B5EF4-FFF2-40B4-BE49-F238E27FC236}">
                <a16:creationId xmlns:a16="http://schemas.microsoft.com/office/drawing/2014/main" id="{9F72EA74-FB9D-4B5D-B00B-E2D51DB8F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140" y="2333785"/>
            <a:ext cx="4914286" cy="3149206"/>
          </a:xfrm>
          <a:prstGeom prst="rect">
            <a:avLst/>
          </a:prstGeom>
        </p:spPr>
      </p:pic>
    </p:spTree>
    <p:extLst>
      <p:ext uri="{BB962C8B-B14F-4D97-AF65-F5344CB8AC3E}">
        <p14:creationId xmlns:p14="http://schemas.microsoft.com/office/powerpoint/2010/main" val="4100179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2F96-F522-4B27-99BF-7F9BF428023F}"/>
              </a:ext>
            </a:extLst>
          </p:cNvPr>
          <p:cNvSpPr>
            <a:spLocks noGrp="1"/>
          </p:cNvSpPr>
          <p:nvPr>
            <p:ph type="title"/>
          </p:nvPr>
        </p:nvSpPr>
        <p:spPr/>
        <p:txBody>
          <a:bodyPr/>
          <a:lstStyle/>
          <a:p>
            <a:r>
              <a:rPr lang="en-US" dirty="0"/>
              <a:t>Comparison of all the methods</a:t>
            </a:r>
            <a:endParaRPr lang="en-IN" dirty="0"/>
          </a:p>
        </p:txBody>
      </p:sp>
      <p:sp>
        <p:nvSpPr>
          <p:cNvPr id="3" name="Content Placeholder 2">
            <a:extLst>
              <a:ext uri="{FF2B5EF4-FFF2-40B4-BE49-F238E27FC236}">
                <a16:creationId xmlns:a16="http://schemas.microsoft.com/office/drawing/2014/main" id="{6331ACD5-EF79-4CBC-B0F1-BBEAD481D771}"/>
              </a:ext>
            </a:extLst>
          </p:cNvPr>
          <p:cNvSpPr>
            <a:spLocks noGrp="1"/>
          </p:cNvSpPr>
          <p:nvPr>
            <p:ph idx="1"/>
          </p:nvPr>
        </p:nvSpPr>
        <p:spPr/>
        <p:txBody>
          <a:bodyPr/>
          <a:lstStyle/>
          <a:p>
            <a:r>
              <a:rPr lang="en-US" dirty="0"/>
              <a:t>As we know decreasing in the h value should result in the best estimation of every numerical method here we used h=0.005 then the comparison is as shown below.</a:t>
            </a:r>
          </a:p>
          <a:p>
            <a:r>
              <a:rPr lang="en-US" dirty="0"/>
              <a:t>As expected all the methods gave </a:t>
            </a:r>
          </a:p>
          <a:p>
            <a:pPr marL="0" indent="0">
              <a:buNone/>
            </a:pPr>
            <a:r>
              <a:rPr lang="en-US" dirty="0"/>
              <a:t>Exact result. As we can see all the </a:t>
            </a:r>
          </a:p>
          <a:p>
            <a:pPr marL="0" indent="0">
              <a:buNone/>
            </a:pPr>
            <a:r>
              <a:rPr lang="en-US" dirty="0"/>
              <a:t>Graphs have coincided showing every</a:t>
            </a:r>
          </a:p>
          <a:p>
            <a:pPr marL="0" indent="0">
              <a:buNone/>
            </a:pPr>
            <a:r>
              <a:rPr lang="en-US" dirty="0"/>
              <a:t>Numerical method will give Nearly </a:t>
            </a:r>
          </a:p>
          <a:p>
            <a:pPr marL="0" indent="0">
              <a:buNone/>
            </a:pPr>
            <a:r>
              <a:rPr lang="en-US" dirty="0"/>
              <a:t>Exact solution if h is low enough</a:t>
            </a:r>
          </a:p>
        </p:txBody>
      </p:sp>
      <p:pic>
        <p:nvPicPr>
          <p:cNvPr id="5" name="Picture 4" descr="Chart&#10;&#10;Description automatically generated">
            <a:extLst>
              <a:ext uri="{FF2B5EF4-FFF2-40B4-BE49-F238E27FC236}">
                <a16:creationId xmlns:a16="http://schemas.microsoft.com/office/drawing/2014/main" id="{372C3892-5D6B-4768-ABE9-62D280DD2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131" y="2957641"/>
            <a:ext cx="4914286" cy="3149206"/>
          </a:xfrm>
          <a:prstGeom prst="rect">
            <a:avLst/>
          </a:prstGeom>
        </p:spPr>
      </p:pic>
    </p:spTree>
    <p:extLst>
      <p:ext uri="{BB962C8B-B14F-4D97-AF65-F5344CB8AC3E}">
        <p14:creationId xmlns:p14="http://schemas.microsoft.com/office/powerpoint/2010/main" val="1062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40D3-37B0-4612-B785-6CCB771B178B}"/>
              </a:ext>
            </a:extLst>
          </p:cNvPr>
          <p:cNvSpPr>
            <a:spLocks noGrp="1"/>
          </p:cNvSpPr>
          <p:nvPr>
            <p:ph type="title"/>
          </p:nvPr>
        </p:nvSpPr>
        <p:spPr>
          <a:xfrm>
            <a:off x="1371599" y="449824"/>
            <a:ext cx="9486901" cy="789039"/>
          </a:xfrm>
        </p:spPr>
        <p:txBody>
          <a:bodyPr/>
          <a:lstStyle/>
          <a:p>
            <a:r>
              <a:rPr lang="en-US" dirty="0"/>
              <a:t>Introduction(continued)</a:t>
            </a:r>
            <a:endParaRPr lang="en-IN" dirty="0"/>
          </a:p>
        </p:txBody>
      </p:sp>
      <p:sp>
        <p:nvSpPr>
          <p:cNvPr id="3" name="Content Placeholder 2">
            <a:extLst>
              <a:ext uri="{FF2B5EF4-FFF2-40B4-BE49-F238E27FC236}">
                <a16:creationId xmlns:a16="http://schemas.microsoft.com/office/drawing/2014/main" id="{EDD1DB6E-7276-46AD-971F-932443E3C338}"/>
              </a:ext>
            </a:extLst>
          </p:cNvPr>
          <p:cNvSpPr>
            <a:spLocks noGrp="1"/>
          </p:cNvSpPr>
          <p:nvPr>
            <p:ph idx="1"/>
          </p:nvPr>
        </p:nvSpPr>
        <p:spPr>
          <a:xfrm>
            <a:off x="1371599" y="1779639"/>
            <a:ext cx="9486901" cy="4392562"/>
          </a:xfrm>
        </p:spPr>
        <p:txBody>
          <a:bodyPr/>
          <a:lstStyle/>
          <a:p>
            <a:pPr marL="0" indent="0">
              <a:buNone/>
            </a:pPr>
            <a:r>
              <a:rPr lang="en-US" dirty="0"/>
              <a:t>All the methods we described further in slides are discussed by considering the differential equation to be first order though they can be used for higher order ones. </a:t>
            </a:r>
          </a:p>
          <a:p>
            <a:pPr marL="0" indent="0">
              <a:buNone/>
            </a:pPr>
            <a:r>
              <a:rPr lang="en-US" dirty="0"/>
              <a:t>Also, the problem we are going to solve is of obviously initial value problem type.</a:t>
            </a:r>
          </a:p>
          <a:p>
            <a:pPr marL="0" indent="0">
              <a:buNone/>
            </a:pPr>
            <a:r>
              <a:rPr lang="en-US" dirty="0"/>
              <a:t>We are going to discuss methods such as forward, backward Euler, Midpoint, Taylor, </a:t>
            </a:r>
            <a:r>
              <a:rPr lang="en-US" dirty="0" err="1"/>
              <a:t>Heun</a:t>
            </a:r>
            <a:r>
              <a:rPr lang="en-US" dirty="0"/>
              <a:t>, Runge-</a:t>
            </a:r>
            <a:r>
              <a:rPr lang="en-US" dirty="0" err="1"/>
              <a:t>Kutta</a:t>
            </a:r>
            <a:r>
              <a:rPr lang="en-US" dirty="0"/>
              <a:t>, Adams.</a:t>
            </a:r>
            <a:endParaRPr lang="en-IN" dirty="0"/>
          </a:p>
        </p:txBody>
      </p:sp>
    </p:spTree>
    <p:extLst>
      <p:ext uri="{BB962C8B-B14F-4D97-AF65-F5344CB8AC3E}">
        <p14:creationId xmlns:p14="http://schemas.microsoft.com/office/powerpoint/2010/main" val="2326715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5042E-1EBD-45DD-BF6C-A87415DE1C93}"/>
              </a:ext>
            </a:extLst>
          </p:cNvPr>
          <p:cNvSpPr>
            <a:spLocks noGrp="1"/>
          </p:cNvSpPr>
          <p:nvPr>
            <p:ph type="title"/>
          </p:nvPr>
        </p:nvSpPr>
        <p:spPr>
          <a:xfrm>
            <a:off x="2057400" y="1371599"/>
            <a:ext cx="8115300" cy="2339633"/>
          </a:xfrm>
        </p:spPr>
        <p:txBody>
          <a:bodyPr vert="horz" lIns="91440" tIns="45720" rIns="91440" bIns="45720" rtlCol="0" anchor="b">
            <a:normAutofit/>
          </a:bodyPr>
          <a:lstStyle/>
          <a:p>
            <a:r>
              <a:rPr lang="en-US" sz="4000" kern="1200" cap="all" spc="300" baseline="0">
                <a:solidFill>
                  <a:schemeClr val="tx2"/>
                </a:solidFill>
                <a:latin typeface="+mj-lt"/>
                <a:ea typeface="+mj-ea"/>
                <a:cs typeface="+mj-cs"/>
              </a:rPr>
              <a:t>Thank you</a:t>
            </a:r>
          </a:p>
        </p:txBody>
      </p:sp>
      <p:sp>
        <p:nvSpPr>
          <p:cNvPr id="3" name="Text Placeholder 2">
            <a:extLst>
              <a:ext uri="{FF2B5EF4-FFF2-40B4-BE49-F238E27FC236}">
                <a16:creationId xmlns:a16="http://schemas.microsoft.com/office/drawing/2014/main" id="{AC448B5D-D3A8-4348-9BE8-FCEC627ADBEC}"/>
              </a:ext>
            </a:extLst>
          </p:cNvPr>
          <p:cNvSpPr>
            <a:spLocks noGrp="1"/>
          </p:cNvSpPr>
          <p:nvPr>
            <p:ph type="body" idx="1"/>
          </p:nvPr>
        </p:nvSpPr>
        <p:spPr>
          <a:xfrm>
            <a:off x="2057400" y="3896751"/>
            <a:ext cx="8115300" cy="1294226"/>
          </a:xfrm>
        </p:spPr>
        <p:txBody>
          <a:bodyPr vert="horz" lIns="91440" tIns="45720" rIns="91440" bIns="45720" rtlCol="0" anchor="t">
            <a:normAutofit/>
          </a:bodyPr>
          <a:lstStyle/>
          <a:p>
            <a:r>
              <a:rPr lang="en-US" sz="2800" i="1" kern="1200">
                <a:solidFill>
                  <a:schemeClr val="tx2"/>
                </a:solidFill>
                <a:latin typeface="+mj-lt"/>
                <a:ea typeface="+mn-ea"/>
                <a:cs typeface="+mn-cs"/>
                <a:hlinkClick r:id="rId2"/>
              </a:rPr>
              <a:t>Github</a:t>
            </a:r>
            <a:endParaRPr lang="en-US" sz="2800" i="1" kern="1200">
              <a:solidFill>
                <a:schemeClr val="tx2"/>
              </a:solidFill>
              <a:latin typeface="+mj-lt"/>
              <a:ea typeface="+mn-ea"/>
              <a:cs typeface="+mn-cs"/>
            </a:endParaRPr>
          </a:p>
        </p:txBody>
      </p:sp>
    </p:spTree>
    <p:extLst>
      <p:ext uri="{BB962C8B-B14F-4D97-AF65-F5344CB8AC3E}">
        <p14:creationId xmlns:p14="http://schemas.microsoft.com/office/powerpoint/2010/main" val="3949257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4198D-3BC1-4112-A0EF-7DFBC859F66C}"/>
              </a:ext>
            </a:extLst>
          </p:cNvPr>
          <p:cNvSpPr>
            <a:spLocks noGrp="1"/>
          </p:cNvSpPr>
          <p:nvPr>
            <p:ph type="title"/>
          </p:nvPr>
        </p:nvSpPr>
        <p:spPr>
          <a:xfrm>
            <a:off x="2057400" y="1371599"/>
            <a:ext cx="8115300" cy="2339633"/>
          </a:xfrm>
        </p:spPr>
        <p:txBody>
          <a:bodyPr vert="horz" lIns="91440" tIns="45720" rIns="91440" bIns="45720" rtlCol="0" anchor="b">
            <a:normAutofit/>
          </a:bodyPr>
          <a:lstStyle/>
          <a:p>
            <a:pPr algn="ctr"/>
            <a:r>
              <a:rPr lang="en-US" sz="4000" kern="1200" cap="all" spc="300" baseline="0" dirty="0">
                <a:solidFill>
                  <a:schemeClr val="tx2"/>
                </a:solidFill>
                <a:latin typeface="+mj-lt"/>
                <a:ea typeface="+mj-ea"/>
                <a:cs typeface="+mj-cs"/>
              </a:rPr>
              <a:t>Eulers method</a:t>
            </a:r>
          </a:p>
        </p:txBody>
      </p:sp>
    </p:spTree>
    <p:extLst>
      <p:ext uri="{BB962C8B-B14F-4D97-AF65-F5344CB8AC3E}">
        <p14:creationId xmlns:p14="http://schemas.microsoft.com/office/powerpoint/2010/main" val="237858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3">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10E08-11AC-4F59-A7F8-92FC6BCA88BF}"/>
              </a:ext>
            </a:extLst>
          </p:cNvPr>
          <p:cNvSpPr>
            <a:spLocks noGrp="1"/>
          </p:cNvSpPr>
          <p:nvPr>
            <p:ph type="title"/>
          </p:nvPr>
        </p:nvSpPr>
        <p:spPr>
          <a:xfrm>
            <a:off x="1284850" y="1065791"/>
            <a:ext cx="6393688" cy="813498"/>
          </a:xfrm>
        </p:spPr>
        <p:txBody>
          <a:bodyPr>
            <a:normAutofit/>
          </a:bodyPr>
          <a:lstStyle/>
          <a:p>
            <a:pPr algn="ctr"/>
            <a:r>
              <a:rPr lang="en-US"/>
              <a:t>Eulers method</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E30469-8586-499C-9AC8-093B8882788C}"/>
                  </a:ext>
                </a:extLst>
              </p:cNvPr>
              <p:cNvSpPr>
                <a:spLocks noGrp="1"/>
              </p:cNvSpPr>
              <p:nvPr>
                <p:ph idx="1"/>
              </p:nvPr>
            </p:nvSpPr>
            <p:spPr>
              <a:xfrm>
                <a:off x="1284850" y="2135938"/>
                <a:ext cx="6339840" cy="3439557"/>
              </a:xfrm>
            </p:spPr>
            <p:txBody>
              <a:bodyPr>
                <a:normAutofit/>
              </a:bodyPr>
              <a:lstStyle/>
              <a:p>
                <a:r>
                  <a:rPr lang="en-IN" dirty="0"/>
                  <a:t>Let the initial value problem be </a:t>
                </a:r>
              </a:p>
              <a:p>
                <a:pPr marL="914400" lvl="2" indent="0">
                  <a:buNone/>
                </a:pPr>
                <a:r>
                  <a:rPr lang="en-IN"/>
                  <a:t>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oMath>
                </a14:m>
                <a:endParaRPr lang="en-IN"/>
              </a:p>
              <a:p>
                <a:r>
                  <a:rPr lang="en-IN" dirty="0"/>
                  <a:t>In </a:t>
                </a:r>
                <a:r>
                  <a:rPr lang="en-IN" dirty="0" err="1"/>
                  <a:t>Eulers</a:t>
                </a:r>
                <a:r>
                  <a:rPr lang="en-IN" dirty="0"/>
                  <a:t> method we approximate the curve of the solution by the tangent in each interval at steps of h.</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oMath>
                </a14:m>
                <a:r>
                  <a:rPr lang="en-US" b="0" dirty="0"/>
                  <a:t> Is the general equation for the </a:t>
                </a:r>
                <a:r>
                  <a:rPr lang="en-US" b="0" dirty="0" err="1"/>
                  <a:t>Eulers</a:t>
                </a:r>
                <a:r>
                  <a:rPr lang="en-US" b="0" dirty="0"/>
                  <a:t> method.</a:t>
                </a:r>
              </a:p>
              <a:p>
                <a:endParaRPr lang="en-IN" dirty="0"/>
              </a:p>
            </p:txBody>
          </p:sp>
        </mc:Choice>
        <mc:Fallback>
          <p:sp>
            <p:nvSpPr>
              <p:cNvPr id="3" name="Content Placeholder 2">
                <a:extLst>
                  <a:ext uri="{FF2B5EF4-FFF2-40B4-BE49-F238E27FC236}">
                    <a16:creationId xmlns:a16="http://schemas.microsoft.com/office/drawing/2014/main" id="{9FE30469-8586-499C-9AC8-093B8882788C}"/>
                  </a:ext>
                </a:extLst>
              </p:cNvPr>
              <p:cNvSpPr>
                <a:spLocks noGrp="1" noRot="1" noChangeAspect="1" noMove="1" noResize="1" noEditPoints="1" noAdjustHandles="1" noChangeArrowheads="1" noChangeShapeType="1" noTextEdit="1"/>
              </p:cNvSpPr>
              <p:nvPr>
                <p:ph idx="1"/>
              </p:nvPr>
            </p:nvSpPr>
            <p:spPr>
              <a:xfrm>
                <a:off x="1284850" y="2135938"/>
                <a:ext cx="6339840" cy="3439557"/>
              </a:xfrm>
              <a:blipFill>
                <a:blip r:embed="rId2"/>
                <a:stretch>
                  <a:fillRect l="-481" t="-1416" r="-673"/>
                </a:stretch>
              </a:blipFill>
            </p:spPr>
            <p:txBody>
              <a:bodyPr/>
              <a:lstStyle/>
              <a:p>
                <a:r>
                  <a:rPr lang="en-IN">
                    <a:noFill/>
                  </a:rPr>
                  <a:t> </a:t>
                </a:r>
              </a:p>
            </p:txBody>
          </p:sp>
        </mc:Fallback>
      </mc:AlternateContent>
      <p:pic>
        <p:nvPicPr>
          <p:cNvPr id="5" name="Picture 4" descr="Diagram&#10;&#10;Description automatically generated">
            <a:extLst>
              <a:ext uri="{FF2B5EF4-FFF2-40B4-BE49-F238E27FC236}">
                <a16:creationId xmlns:a16="http://schemas.microsoft.com/office/drawing/2014/main" id="{EB0C6C56-D6EC-4607-8D52-68997FB88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2394300"/>
            <a:ext cx="2705100" cy="2069401"/>
          </a:xfrm>
          <a:prstGeom prst="rect">
            <a:avLst/>
          </a:prstGeom>
        </p:spPr>
      </p:pic>
    </p:spTree>
    <p:extLst>
      <p:ext uri="{BB962C8B-B14F-4D97-AF65-F5344CB8AC3E}">
        <p14:creationId xmlns:p14="http://schemas.microsoft.com/office/powerpoint/2010/main" val="1110017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9179-3BB2-44AF-B175-F2A8980AC5C6}"/>
              </a:ext>
            </a:extLst>
          </p:cNvPr>
          <p:cNvSpPr>
            <a:spLocks noGrp="1"/>
          </p:cNvSpPr>
          <p:nvPr>
            <p:ph type="title"/>
          </p:nvPr>
        </p:nvSpPr>
        <p:spPr>
          <a:xfrm>
            <a:off x="1352550" y="250487"/>
            <a:ext cx="9486900" cy="870626"/>
          </a:xfrm>
        </p:spPr>
        <p:txBody>
          <a:bodyPr/>
          <a:lstStyle/>
          <a:p>
            <a:r>
              <a:rPr lang="en-IN" dirty="0"/>
              <a:t>Eulers method(Code)</a:t>
            </a:r>
          </a:p>
        </p:txBody>
      </p:sp>
      <p:pic>
        <p:nvPicPr>
          <p:cNvPr id="5" name="Content Placeholder 4" descr="Text&#10;&#10;Description automatically generated">
            <a:extLst>
              <a:ext uri="{FF2B5EF4-FFF2-40B4-BE49-F238E27FC236}">
                <a16:creationId xmlns:a16="http://schemas.microsoft.com/office/drawing/2014/main" id="{FD8FD26D-7703-4E02-97F9-E7B5F97953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4702" y="1310665"/>
            <a:ext cx="7936149" cy="4926037"/>
          </a:xfrm>
        </p:spPr>
      </p:pic>
    </p:spTree>
    <p:extLst>
      <p:ext uri="{BB962C8B-B14F-4D97-AF65-F5344CB8AC3E}">
        <p14:creationId xmlns:p14="http://schemas.microsoft.com/office/powerpoint/2010/main" val="291831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FCA5-2545-486E-8631-59BACB508521}"/>
              </a:ext>
            </a:extLst>
          </p:cNvPr>
          <p:cNvSpPr>
            <a:spLocks noGrp="1"/>
          </p:cNvSpPr>
          <p:nvPr>
            <p:ph type="title"/>
          </p:nvPr>
        </p:nvSpPr>
        <p:spPr/>
        <p:txBody>
          <a:bodyPr/>
          <a:lstStyle/>
          <a:p>
            <a:r>
              <a:rPr lang="en-IN" dirty="0"/>
              <a:t>Euler’s Method code(contd)</a:t>
            </a:r>
          </a:p>
        </p:txBody>
      </p:sp>
      <p:sp>
        <p:nvSpPr>
          <p:cNvPr id="3" name="Content Placeholder 2">
            <a:extLst>
              <a:ext uri="{FF2B5EF4-FFF2-40B4-BE49-F238E27FC236}">
                <a16:creationId xmlns:a16="http://schemas.microsoft.com/office/drawing/2014/main" id="{A4A6696A-B52A-461F-9644-FA9EEE63051F}"/>
              </a:ext>
            </a:extLst>
          </p:cNvPr>
          <p:cNvSpPr>
            <a:spLocks noGrp="1"/>
          </p:cNvSpPr>
          <p:nvPr>
            <p:ph idx="1"/>
          </p:nvPr>
        </p:nvSpPr>
        <p:spPr/>
        <p:txBody>
          <a:bodyPr/>
          <a:lstStyle/>
          <a:p>
            <a:r>
              <a:rPr lang="en-IN" dirty="0"/>
              <a:t>Here the main part of the Eulers method lies in the main loop.</a:t>
            </a:r>
          </a:p>
          <a:p>
            <a:r>
              <a:rPr lang="en-IN" dirty="0"/>
              <a:t>Here we compute the value of     with the use of the function</a:t>
            </a:r>
          </a:p>
          <a:p>
            <a:endParaRPr lang="en-IN" dirty="0"/>
          </a:p>
          <a:p>
            <a:pPr marL="0" indent="0">
              <a:buNone/>
            </a:pPr>
            <a:r>
              <a:rPr lang="en-IN" dirty="0"/>
              <a:t>And the store the     in the NumPy array and change the values of      to</a:t>
            </a:r>
          </a:p>
          <a:p>
            <a:r>
              <a:rPr lang="en-IN" dirty="0"/>
              <a:t>This loop continues for the value of (n or h) we provided, and finally with</a:t>
            </a:r>
          </a:p>
          <a:p>
            <a:pPr marL="0" indent="0">
              <a:buNone/>
            </a:pPr>
            <a:r>
              <a:rPr lang="en-IN" dirty="0"/>
              <a:t>   the stored NumPy array values we plot the Euler estimation</a:t>
            </a:r>
          </a:p>
          <a:p>
            <a:endParaRPr lang="en-IN" dirty="0"/>
          </a:p>
        </p:txBody>
      </p:sp>
      <p:pic>
        <p:nvPicPr>
          <p:cNvPr id="4" name="Picture 3">
            <a:extLst>
              <a:ext uri="{FF2B5EF4-FFF2-40B4-BE49-F238E27FC236}">
                <a16:creationId xmlns:a16="http://schemas.microsoft.com/office/drawing/2014/main" id="{900303F1-700E-4B79-97D9-6DC99525BF6A}"/>
              </a:ext>
            </a:extLst>
          </p:cNvPr>
          <p:cNvPicPr>
            <a:picLocks/>
          </p:cNvPicPr>
          <p:nvPr/>
        </p:nvPicPr>
        <p:blipFill>
          <a:blip r:embed="rId2"/>
          <a:stretch>
            <a:fillRect/>
          </a:stretch>
        </p:blipFill>
        <p:spPr>
          <a:xfrm>
            <a:off x="5389438" y="2931546"/>
            <a:ext cx="248444" cy="179864"/>
          </a:xfrm>
          <a:prstGeom prst="rect">
            <a:avLst/>
          </a:prstGeom>
        </p:spPr>
      </p:pic>
      <p:pic>
        <p:nvPicPr>
          <p:cNvPr id="5" name="Picture 4">
            <a:extLst>
              <a:ext uri="{FF2B5EF4-FFF2-40B4-BE49-F238E27FC236}">
                <a16:creationId xmlns:a16="http://schemas.microsoft.com/office/drawing/2014/main" id="{CE843688-17B7-48AD-9990-A7D93E493BC3}"/>
              </a:ext>
            </a:extLst>
          </p:cNvPr>
          <p:cNvPicPr>
            <a:picLocks/>
          </p:cNvPicPr>
          <p:nvPr/>
        </p:nvPicPr>
        <p:blipFill>
          <a:blip r:embed="rId3"/>
          <a:stretch>
            <a:fillRect/>
          </a:stretch>
        </p:blipFill>
        <p:spPr>
          <a:xfrm>
            <a:off x="4651513" y="3328547"/>
            <a:ext cx="2596991" cy="277971"/>
          </a:xfrm>
          <a:prstGeom prst="rect">
            <a:avLst/>
          </a:prstGeom>
        </p:spPr>
      </p:pic>
      <p:pic>
        <p:nvPicPr>
          <p:cNvPr id="6" name="Picture 5">
            <a:extLst>
              <a:ext uri="{FF2B5EF4-FFF2-40B4-BE49-F238E27FC236}">
                <a16:creationId xmlns:a16="http://schemas.microsoft.com/office/drawing/2014/main" id="{7BA93713-DB4C-422F-868C-4E46D42E23D0}"/>
              </a:ext>
            </a:extLst>
          </p:cNvPr>
          <p:cNvPicPr>
            <a:picLocks/>
          </p:cNvPicPr>
          <p:nvPr/>
        </p:nvPicPr>
        <p:blipFill>
          <a:blip r:embed="rId2"/>
          <a:stretch>
            <a:fillRect/>
          </a:stretch>
        </p:blipFill>
        <p:spPr>
          <a:xfrm>
            <a:off x="3653403" y="3898955"/>
            <a:ext cx="248444" cy="179864"/>
          </a:xfrm>
          <a:prstGeom prst="rect">
            <a:avLst/>
          </a:prstGeom>
        </p:spPr>
      </p:pic>
      <p:pic>
        <p:nvPicPr>
          <p:cNvPr id="7" name="Picture 6">
            <a:extLst>
              <a:ext uri="{FF2B5EF4-FFF2-40B4-BE49-F238E27FC236}">
                <a16:creationId xmlns:a16="http://schemas.microsoft.com/office/drawing/2014/main" id="{AEE1B5FE-A65D-4659-95B3-E2D6DF43E908}"/>
              </a:ext>
            </a:extLst>
          </p:cNvPr>
          <p:cNvPicPr>
            <a:picLocks/>
          </p:cNvPicPr>
          <p:nvPr/>
        </p:nvPicPr>
        <p:blipFill>
          <a:blip r:embed="rId4"/>
          <a:stretch>
            <a:fillRect/>
          </a:stretch>
        </p:blipFill>
        <p:spPr>
          <a:xfrm>
            <a:off x="9450457" y="3910599"/>
            <a:ext cx="271145" cy="168910"/>
          </a:xfrm>
          <a:prstGeom prst="rect">
            <a:avLst/>
          </a:prstGeom>
        </p:spPr>
      </p:pic>
      <p:pic>
        <p:nvPicPr>
          <p:cNvPr id="8" name="Picture 7">
            <a:extLst>
              <a:ext uri="{FF2B5EF4-FFF2-40B4-BE49-F238E27FC236}">
                <a16:creationId xmlns:a16="http://schemas.microsoft.com/office/drawing/2014/main" id="{AB402867-566A-4D50-B48E-D3A4FFA20B68}"/>
              </a:ext>
            </a:extLst>
          </p:cNvPr>
          <p:cNvPicPr>
            <a:picLocks/>
          </p:cNvPicPr>
          <p:nvPr/>
        </p:nvPicPr>
        <p:blipFill>
          <a:blip r:embed="rId5"/>
          <a:stretch>
            <a:fillRect/>
          </a:stretch>
        </p:blipFill>
        <p:spPr>
          <a:xfrm>
            <a:off x="10087134" y="3863950"/>
            <a:ext cx="771366" cy="238919"/>
          </a:xfrm>
          <a:prstGeom prst="rect">
            <a:avLst/>
          </a:prstGeom>
        </p:spPr>
      </p:pic>
    </p:spTree>
    <p:extLst>
      <p:ext uri="{BB962C8B-B14F-4D97-AF65-F5344CB8AC3E}">
        <p14:creationId xmlns:p14="http://schemas.microsoft.com/office/powerpoint/2010/main" val="301927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3C79-FD69-4E28-B6AE-85704D5DF922}"/>
              </a:ext>
            </a:extLst>
          </p:cNvPr>
          <p:cNvSpPr>
            <a:spLocks noGrp="1"/>
          </p:cNvSpPr>
          <p:nvPr>
            <p:ph type="title"/>
          </p:nvPr>
        </p:nvSpPr>
        <p:spPr/>
        <p:txBody>
          <a:bodyPr/>
          <a:lstStyle/>
          <a:p>
            <a:r>
              <a:rPr lang="en-US" dirty="0"/>
              <a:t>Error analysis</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DB1B73-CA29-42D3-8541-E2028C0BE774}"/>
                  </a:ext>
                </a:extLst>
              </p:cNvPr>
              <p:cNvSpPr>
                <a:spLocks noGrp="1"/>
              </p:cNvSpPr>
              <p:nvPr>
                <p:ph idx="1"/>
              </p:nvPr>
            </p:nvSpPr>
            <p:spPr/>
            <p:txBody>
              <a:bodyPr/>
              <a:lstStyle/>
              <a:p>
                <a:pPr marL="0" indent="0">
                  <a:buNone/>
                </a:pPr>
                <a:r>
                  <a:rPr lang="en-US" dirty="0"/>
                  <a:t>Since Euler method is a first-order method the local truncation error (i.e., error at each step) will be proportional to the square of step-size. We can show this with the help of Taylor expansion.</a:t>
                </a:r>
              </a:p>
              <a:p>
                <a:pPr marL="0" indent="0">
                  <a:buNone/>
                </a:pPr>
                <a:r>
                  <a:rPr lang="en-US" dirty="0"/>
                  <a:t>The number of steps is inversely proportional to step-size. Thus, global error will be proportional to step-size.(</a:t>
                </a:r>
                <a14:m>
                  <m:oMath xmlns:m="http://schemas.openxmlformats.org/officeDocument/2006/math">
                    <m:r>
                      <a:rPr lang="en-US" b="0" i="1" smtClean="0">
                        <a:latin typeface="Cambria Math" panose="02040503050406030204" pitchFamily="18" charset="0"/>
                      </a:rPr>
                      <m:t>∵ ∝</m:t>
                    </m:r>
                  </m:oMath>
                </a14:m>
                <a:r>
                  <a:rPr lang="en-US" dirty="0"/>
                  <a:t> number of steps * local error)</a:t>
                </a:r>
              </a:p>
              <a:p>
                <a:pPr marL="0" indent="0">
                  <a:buNone/>
                </a:pPr>
                <a:r>
                  <a:rPr lang="en-US" dirty="0"/>
                  <a:t>Thus, if we want an additional decimal place of accuracy we need to change step-size to one-tenth.  Now, the number of steps hugely increases and makes this method inefficient in such cases. </a:t>
                </a:r>
              </a:p>
              <a:p>
                <a:pPr marL="0" indent="0">
                  <a:buNone/>
                </a:pPr>
                <a:endParaRPr lang="en-IN" dirty="0"/>
              </a:p>
            </p:txBody>
          </p:sp>
        </mc:Choice>
        <mc:Fallback>
          <p:sp>
            <p:nvSpPr>
              <p:cNvPr id="3" name="Content Placeholder 2">
                <a:extLst>
                  <a:ext uri="{FF2B5EF4-FFF2-40B4-BE49-F238E27FC236}">
                    <a16:creationId xmlns:a16="http://schemas.microsoft.com/office/drawing/2014/main" id="{5CDB1B73-CA29-42D3-8541-E2028C0BE774}"/>
                  </a:ext>
                </a:extLst>
              </p:cNvPr>
              <p:cNvSpPr>
                <a:spLocks noGrp="1" noRot="1" noChangeAspect="1" noMove="1" noResize="1" noEditPoints="1" noAdjustHandles="1" noChangeArrowheads="1" noChangeShapeType="1" noTextEdit="1"/>
              </p:cNvSpPr>
              <p:nvPr>
                <p:ph idx="1"/>
              </p:nvPr>
            </p:nvSpPr>
            <p:spPr>
              <a:blipFill>
                <a:blip r:embed="rId2"/>
                <a:stretch>
                  <a:fillRect l="-964" t="-1244" r="-386"/>
                </a:stretch>
              </a:blipFill>
            </p:spPr>
            <p:txBody>
              <a:bodyPr/>
              <a:lstStyle/>
              <a:p>
                <a:r>
                  <a:rPr lang="en-IN">
                    <a:noFill/>
                  </a:rPr>
                  <a:t> </a:t>
                </a:r>
              </a:p>
            </p:txBody>
          </p:sp>
        </mc:Fallback>
      </mc:AlternateContent>
    </p:spTree>
    <p:extLst>
      <p:ext uri="{BB962C8B-B14F-4D97-AF65-F5344CB8AC3E}">
        <p14:creationId xmlns:p14="http://schemas.microsoft.com/office/powerpoint/2010/main" val="2050108707"/>
      </p:ext>
    </p:extLst>
  </p:cSld>
  <p:clrMapOvr>
    <a:masterClrMapping/>
  </p:clrMapOvr>
</p:sld>
</file>

<file path=ppt/theme/theme1.xml><?xml version="1.0" encoding="utf-8"?>
<a:theme xmlns:a="http://schemas.openxmlformats.org/drawingml/2006/main" name="ClassicFrame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92E4A04-9940-4256-A97F-34C3712D238F}">
  <we:reference id="wa200002290" version="1.0.0.3" store="en-US" storeType="OMEX"/>
  <we:alternateReferences>
    <we:reference id="wa200002290" version="1.0.0.3" store="WA200002290" storeType="OMEX"/>
  </we:alternateReferences>
  <we:properties>
    <we:property name="mathList" value="[{&quot;id&quot;:&quot;32&quot;,&quot;code&quot;:&quot;$y_{k}$&quot;,&quot;font&quot;:{&quot;size&quot;:&quot;14&quot;,&quot;family&quot;:&quot;Arial&quot;,&quot;color&quot;:&quot;black&quot;},&quot;type&quot;:&quot;$&quot;},{&quot;id&quot;:&quot;33&quot;,&quot;code&quot;:&quot;$y_{k+1}=y_{k}+h.f\\left(x_{k+1},y_{k+1}\\right)$&quot;,&quot;font&quot;:{&quot;size&quot;:&quot;14&quot;,&quot;family&quot;:&quot;Arial&quot;,&quot;color&quot;:&quot;black&quot;},&quot;type&quot;:&quot;$&quot;},{&quot;id&quot;:&quot;34&quot;,&quot;code&quot;:&quot;$y^{`}=y-2*\\sin x+3$&quot;,&quot;font&quot;:{&quot;size&quot;:&quot;14&quot;,&quot;family&quot;:&quot;Arial&quot;,&quot;color&quot;:&quot;black&quot;},&quot;type&quot;:&quot;$&quot;},{&quot;id&quot;:&quot;35&quot;,&quot;code&quot;:&quot;$\\left(x_{0},y_{0}\\right)$&quot;,&quot;font&quot;:{&quot;size&quot;:&quot;14&quot;,&quot;family&quot;:&quot;Arial&quot;,&quot;color&quot;:&quot;black&quot;},&quot;type&quot;:&quot;$&quot;},{&quot;id&quot;:&quot;36&quot;,&quot;code&quot;:&quot;$t_{3}$&quot;,&quot;font&quot;:{&quot;size&quot;:12,&quot;family&quot;:&quot;Arial&quot;,&quot;color&quot;:&quot;black&quot;},&quot;type&quot;:&quot;$&quot;}]"/>
    <we:property name="nextMathId" value="&quot;37&quot;"/>
    <we:property name="sidebarState" value="&quot;[true,true,false,tru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1184</TotalTime>
  <Words>2240</Words>
  <Application>Microsoft Office PowerPoint</Application>
  <PresentationFormat>Widescreen</PresentationFormat>
  <Paragraphs>198</Paragraphs>
  <Slides>40</Slides>
  <Notes>0</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Arial</vt:lpstr>
      <vt:lpstr>Calibri</vt:lpstr>
      <vt:lpstr>Calibri Light</vt:lpstr>
      <vt:lpstr>Cambria Math</vt:lpstr>
      <vt:lpstr>Gill Sans MT</vt:lpstr>
      <vt:lpstr>Goudy Old Style</vt:lpstr>
      <vt:lpstr>Times New Roman</vt:lpstr>
      <vt:lpstr>ClassicFrameVTI</vt:lpstr>
      <vt:lpstr>Office Theme</vt:lpstr>
      <vt:lpstr>Office Theme</vt:lpstr>
      <vt:lpstr>Numerical methods for solving differential Equations</vt:lpstr>
      <vt:lpstr>Team-22</vt:lpstr>
      <vt:lpstr>Introduction</vt:lpstr>
      <vt:lpstr>Introduction(continued)</vt:lpstr>
      <vt:lpstr>Eulers method</vt:lpstr>
      <vt:lpstr>Eulers method</vt:lpstr>
      <vt:lpstr>Eulers method(Code)</vt:lpstr>
      <vt:lpstr>Euler’s Method code(contd)</vt:lpstr>
      <vt:lpstr>Error analysis</vt:lpstr>
      <vt:lpstr>Backward Euler mEthod</vt:lpstr>
      <vt:lpstr>Backward Euler method</vt:lpstr>
      <vt:lpstr>Backward Euler method</vt:lpstr>
      <vt:lpstr>Heun method</vt:lpstr>
      <vt:lpstr>Basic Idea</vt:lpstr>
      <vt:lpstr>Programming Algorithm</vt:lpstr>
      <vt:lpstr>Midpoint Method</vt:lpstr>
      <vt:lpstr>Midpoint Method</vt:lpstr>
      <vt:lpstr>Midpoint Method</vt:lpstr>
      <vt:lpstr>Midpoint Method</vt:lpstr>
      <vt:lpstr>Derivation</vt:lpstr>
      <vt:lpstr>Midpoint Method(Code)</vt:lpstr>
      <vt:lpstr>Error analysis</vt:lpstr>
      <vt:lpstr>Taylors Method</vt:lpstr>
      <vt:lpstr>Taylors method</vt:lpstr>
      <vt:lpstr>Taylors method</vt:lpstr>
      <vt:lpstr>Taylors method</vt:lpstr>
      <vt:lpstr>Runge-Kutta methods</vt:lpstr>
      <vt:lpstr>d</vt:lpstr>
      <vt:lpstr>f</vt:lpstr>
      <vt:lpstr>Runge kutta(algorithm)</vt:lpstr>
      <vt:lpstr>Derivation for second order Runge-Kutta</vt:lpstr>
      <vt:lpstr>Derivation (continued)</vt:lpstr>
      <vt:lpstr>Error Analysis</vt:lpstr>
      <vt:lpstr>Adams Method</vt:lpstr>
      <vt:lpstr>Adams Method</vt:lpstr>
      <vt:lpstr>Adams method(Algorithm)</vt:lpstr>
      <vt:lpstr>Derivation</vt:lpstr>
      <vt:lpstr>Comparison of all the methods</vt:lpstr>
      <vt:lpstr>Comparison of all the methods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methods for solving differential Equations</dc:title>
  <dc:creator>seetha pasurla</dc:creator>
  <cp:lastModifiedBy>seetha pasurla</cp:lastModifiedBy>
  <cp:revision>17</cp:revision>
  <dcterms:created xsi:type="dcterms:W3CDTF">2022-04-15T05:16:21Z</dcterms:created>
  <dcterms:modified xsi:type="dcterms:W3CDTF">2022-04-18T10:14:33Z</dcterms:modified>
</cp:coreProperties>
</file>